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66" r:id="rId4"/>
    <p:sldId id="259" r:id="rId5"/>
    <p:sldId id="260" r:id="rId6"/>
    <p:sldId id="261" r:id="rId7"/>
    <p:sldId id="267" r:id="rId8"/>
    <p:sldId id="263" r:id="rId9"/>
    <p:sldId id="262" r:id="rId10"/>
    <p:sldId id="264" r:id="rId11"/>
    <p:sldId id="265"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6A91F13-8D55-1D46-8A4D-905BA12D9B65}" v="39" dt="2021-05-29T22:11:40.26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575"/>
    <p:restoredTop sz="96327"/>
  </p:normalViewPr>
  <p:slideViewPr>
    <p:cSldViewPr snapToGrid="0" snapToObjects="1">
      <p:cViewPr>
        <p:scale>
          <a:sx n="103" d="100"/>
          <a:sy n="103" d="100"/>
        </p:scale>
        <p:origin x="152" y="28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2.png>
</file>

<file path=ppt/media/image3.tiff>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5/28/21</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5/28/21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5/28/21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5/28/21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5/28/21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5/28/21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5/28/21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5/28/21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5/28/21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5/28/21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5/28/21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5/28/21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5/28/21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5/28/21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5/28/21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5/28/21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5/28/21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5/28/21</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www.capitalone.com/bank/money-management/banking-basics/what-is-a-money-market-account/" TargetMode="External"/><Relationship Id="rId2" Type="http://schemas.openxmlformats.org/officeDocument/2006/relationships/hyperlink" Target="https://www.capitalone.com/bank/money-management/banking-basics/what-is-a-high-yield-savings-account/" TargetMode="External"/><Relationship Id="rId1" Type="http://schemas.openxmlformats.org/officeDocument/2006/relationships/slideLayout" Target="../slideLayouts/slideLayout2.xml"/><Relationship Id="rId5" Type="http://schemas.openxmlformats.org/officeDocument/2006/relationships/hyperlink" Target="https://www.capitalone.com/learn-grow/money-management/what-is-apr/" TargetMode="External"/><Relationship Id="rId4" Type="http://schemas.openxmlformats.org/officeDocument/2006/relationships/hyperlink" Target="https://www.capitalone.com/bank/cds/online-cds/" TargetMode="External"/></Relationships>
</file>

<file path=ppt/slides/_rels/slide9.xml.rels><?xml version="1.0" encoding="UTF-8" standalone="yes"?>
<Relationships xmlns="http://schemas.openxmlformats.org/package/2006/relationships"><Relationship Id="rId2" Type="http://schemas.openxmlformats.org/officeDocument/2006/relationships/hyperlink" Target="https://www.investor.gov/financial-tools-calculators/calculators/compound-interest-calculator"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49A894-2AFB-FC48-9CF0-778B32499A5B}"/>
              </a:ext>
            </a:extLst>
          </p:cNvPr>
          <p:cNvSpPr>
            <a:spLocks noGrp="1"/>
          </p:cNvSpPr>
          <p:nvPr>
            <p:ph type="ctrTitle"/>
          </p:nvPr>
        </p:nvSpPr>
        <p:spPr/>
        <p:txBody>
          <a:bodyPr/>
          <a:lstStyle/>
          <a:p>
            <a:r>
              <a:rPr lang="en-US" dirty="0"/>
              <a:t>Final </a:t>
            </a:r>
            <a:r>
              <a:rPr lang="en-US" dirty="0" err="1"/>
              <a:t>PRoJEct</a:t>
            </a:r>
            <a:r>
              <a:rPr lang="en-US" dirty="0"/>
              <a:t> CS 131: INTEREST RATE AND APY%</a:t>
            </a:r>
          </a:p>
        </p:txBody>
      </p:sp>
      <p:sp>
        <p:nvSpPr>
          <p:cNvPr id="3" name="Subtitle 2">
            <a:extLst>
              <a:ext uri="{FF2B5EF4-FFF2-40B4-BE49-F238E27FC236}">
                <a16:creationId xmlns:a16="http://schemas.microsoft.com/office/drawing/2014/main" id="{CEB7DEC8-6951-5049-9E5D-E17176BE6FD2}"/>
              </a:ext>
            </a:extLst>
          </p:cNvPr>
          <p:cNvSpPr>
            <a:spLocks noGrp="1"/>
          </p:cNvSpPr>
          <p:nvPr>
            <p:ph type="subTitle" idx="1"/>
          </p:nvPr>
        </p:nvSpPr>
        <p:spPr/>
        <p:txBody>
          <a:bodyPr/>
          <a:lstStyle/>
          <a:p>
            <a:r>
              <a:rPr lang="en-US" dirty="0"/>
              <a:t>By Sitthiphol YUWANABOON </a:t>
            </a:r>
          </a:p>
          <a:p>
            <a:r>
              <a:rPr lang="en-US" dirty="0"/>
              <a:t>PROFESSOR YUEN YUEN</a:t>
            </a:r>
          </a:p>
        </p:txBody>
      </p:sp>
    </p:spTree>
    <p:extLst>
      <p:ext uri="{BB962C8B-B14F-4D97-AF65-F5344CB8AC3E}">
        <p14:creationId xmlns:p14="http://schemas.microsoft.com/office/powerpoint/2010/main" val="24996700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3A7B98-8833-A146-BF43-578507A9C8A7}"/>
              </a:ext>
            </a:extLst>
          </p:cNvPr>
          <p:cNvSpPr>
            <a:spLocks noGrp="1"/>
          </p:cNvSpPr>
          <p:nvPr>
            <p:ph type="title"/>
          </p:nvPr>
        </p:nvSpPr>
        <p:spPr/>
        <p:txBody>
          <a:bodyPr/>
          <a:lstStyle/>
          <a:p>
            <a:r>
              <a:rPr lang="en-US" dirty="0"/>
              <a:t>Sample code of calculation APY</a:t>
            </a:r>
          </a:p>
        </p:txBody>
      </p:sp>
      <p:sp>
        <p:nvSpPr>
          <p:cNvPr id="3" name="Content Placeholder 2">
            <a:extLst>
              <a:ext uri="{FF2B5EF4-FFF2-40B4-BE49-F238E27FC236}">
                <a16:creationId xmlns:a16="http://schemas.microsoft.com/office/drawing/2014/main" id="{9696E1D4-A913-F346-923B-AECDA9EBB4FD}"/>
              </a:ext>
            </a:extLst>
          </p:cNvPr>
          <p:cNvSpPr>
            <a:spLocks noGrp="1"/>
          </p:cNvSpPr>
          <p:nvPr>
            <p:ph idx="1"/>
          </p:nvPr>
        </p:nvSpPr>
        <p:spPr/>
        <p:txBody>
          <a:bodyPr/>
          <a:lstStyle/>
          <a:p>
            <a:pPr marL="0" indent="0">
              <a:buNone/>
            </a:pPr>
            <a:r>
              <a:rPr lang="en-US" dirty="0"/>
              <a:t>float </a:t>
            </a:r>
            <a:r>
              <a:rPr lang="en-US" dirty="0" err="1"/>
              <a:t>computeRecursive</a:t>
            </a:r>
            <a:r>
              <a:rPr lang="en-US" dirty="0"/>
              <a:t>(float Balance, float </a:t>
            </a:r>
            <a:r>
              <a:rPr lang="en-US" dirty="0" err="1"/>
              <a:t>ir</a:t>
            </a:r>
            <a:r>
              <a:rPr lang="en-US" dirty="0"/>
              <a:t>=0, int time=0) </a:t>
            </a:r>
          </a:p>
          <a:p>
            <a:pPr marL="0" indent="0">
              <a:buNone/>
            </a:pPr>
            <a:r>
              <a:rPr lang="en-US" dirty="0"/>
              <a:t>{ </a:t>
            </a:r>
          </a:p>
          <a:p>
            <a:pPr marL="457200" lvl="1" indent="0">
              <a:buNone/>
            </a:pPr>
            <a:r>
              <a:rPr lang="en-US" dirty="0"/>
              <a:t>if ( time == 0 ) { return Balance; } </a:t>
            </a:r>
          </a:p>
          <a:p>
            <a:pPr marL="457200" lvl="1" indent="0">
              <a:buNone/>
            </a:pPr>
            <a:r>
              <a:rPr lang="en-US" dirty="0"/>
              <a:t>float interest = Balance * </a:t>
            </a:r>
            <a:r>
              <a:rPr lang="en-US" dirty="0" err="1"/>
              <a:t>ir</a:t>
            </a:r>
            <a:r>
              <a:rPr lang="en-US" dirty="0"/>
              <a:t>/100; </a:t>
            </a:r>
          </a:p>
          <a:p>
            <a:pPr marL="457200" lvl="1" indent="0">
              <a:buNone/>
            </a:pPr>
            <a:r>
              <a:rPr lang="en-US" dirty="0"/>
              <a:t>return </a:t>
            </a:r>
            <a:r>
              <a:rPr lang="en-US" dirty="0" err="1"/>
              <a:t>computeRecursive</a:t>
            </a:r>
            <a:r>
              <a:rPr lang="en-US" dirty="0"/>
              <a:t>(Balance + interest, </a:t>
            </a:r>
            <a:r>
              <a:rPr lang="en-US" dirty="0" err="1"/>
              <a:t>ir</a:t>
            </a:r>
            <a:r>
              <a:rPr lang="en-US" dirty="0"/>
              <a:t>, time-1);</a:t>
            </a:r>
          </a:p>
          <a:p>
            <a:pPr marL="457200" lvl="1" indent="0">
              <a:buNone/>
            </a:pPr>
            <a:r>
              <a:rPr lang="en-US" dirty="0"/>
              <a:t> } </a:t>
            </a:r>
            <a:br>
              <a:rPr lang="en-US" dirty="0"/>
            </a:br>
            <a:endParaRPr lang="en-US" dirty="0"/>
          </a:p>
          <a:p>
            <a:endParaRPr lang="en-US" dirty="0"/>
          </a:p>
        </p:txBody>
      </p:sp>
    </p:spTree>
    <p:extLst>
      <p:ext uri="{BB962C8B-B14F-4D97-AF65-F5344CB8AC3E}">
        <p14:creationId xmlns:p14="http://schemas.microsoft.com/office/powerpoint/2010/main" val="15954753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D243A-38DA-8B46-AFBE-F36706052FF0}"/>
              </a:ext>
            </a:extLst>
          </p:cNvPr>
          <p:cNvSpPr>
            <a:spLocks noGrp="1"/>
          </p:cNvSpPr>
          <p:nvPr>
            <p:ph type="title"/>
          </p:nvPr>
        </p:nvSpPr>
        <p:spPr/>
        <p:txBody>
          <a:bodyPr/>
          <a:lstStyle/>
          <a:p>
            <a:r>
              <a:rPr lang="en-US" dirty="0"/>
              <a:t>GOODBYE CS 131</a:t>
            </a:r>
          </a:p>
        </p:txBody>
      </p:sp>
      <p:sp>
        <p:nvSpPr>
          <p:cNvPr id="3" name="Content Placeholder 2">
            <a:extLst>
              <a:ext uri="{FF2B5EF4-FFF2-40B4-BE49-F238E27FC236}">
                <a16:creationId xmlns:a16="http://schemas.microsoft.com/office/drawing/2014/main" id="{1ACAF556-878F-3543-9AC0-459770F37812}"/>
              </a:ext>
            </a:extLst>
          </p:cNvPr>
          <p:cNvSpPr>
            <a:spLocks noGrp="1"/>
          </p:cNvSpPr>
          <p:nvPr>
            <p:ph idx="1"/>
          </p:nvPr>
        </p:nvSpPr>
        <p:spPr/>
        <p:txBody>
          <a:bodyPr/>
          <a:lstStyle/>
          <a:p>
            <a:r>
              <a:rPr lang="en-US" dirty="0"/>
              <a:t>Thanks to everyone for this semester and the ongoing situation. It is a great time to spend in this class, and I have time to study computer science's theory side as an engineering student.</a:t>
            </a:r>
          </a:p>
          <a:p>
            <a:r>
              <a:rPr lang="en-US" dirty="0"/>
              <a:t>Appreciated faculties and staff as making this semester wonderful with good experience to using in the future.</a:t>
            </a:r>
          </a:p>
        </p:txBody>
      </p:sp>
    </p:spTree>
    <p:extLst>
      <p:ext uri="{BB962C8B-B14F-4D97-AF65-F5344CB8AC3E}">
        <p14:creationId xmlns:p14="http://schemas.microsoft.com/office/powerpoint/2010/main" val="16737680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68A19D-452D-E24E-A4F9-3AAF607C581A}"/>
              </a:ext>
            </a:extLst>
          </p:cNvPr>
          <p:cNvSpPr>
            <a:spLocks noGrp="1"/>
          </p:cNvSpPr>
          <p:nvPr>
            <p:ph type="title"/>
          </p:nvPr>
        </p:nvSpPr>
        <p:spPr/>
        <p:txBody>
          <a:bodyPr/>
          <a:lstStyle/>
          <a:p>
            <a:r>
              <a:rPr lang="en-US" dirty="0"/>
              <a:t>Bitcoin brief detail</a:t>
            </a:r>
          </a:p>
        </p:txBody>
      </p:sp>
      <p:sp>
        <p:nvSpPr>
          <p:cNvPr id="3" name="Content Placeholder 2">
            <a:extLst>
              <a:ext uri="{FF2B5EF4-FFF2-40B4-BE49-F238E27FC236}">
                <a16:creationId xmlns:a16="http://schemas.microsoft.com/office/drawing/2014/main" id="{BEF00B56-34FD-8142-AC4C-BD2FF06CA5C5}"/>
              </a:ext>
            </a:extLst>
          </p:cNvPr>
          <p:cNvSpPr>
            <a:spLocks noGrp="1"/>
          </p:cNvSpPr>
          <p:nvPr>
            <p:ph idx="1"/>
          </p:nvPr>
        </p:nvSpPr>
        <p:spPr/>
        <p:txBody>
          <a:bodyPr/>
          <a:lstStyle/>
          <a:p>
            <a:r>
              <a:rPr lang="en-US" dirty="0"/>
              <a:t>Bitcoin is virtual currency or a digital currency. It is like an online version of cash. You can earn bitcoins without having to put down for it. It was first made by Satoshi Nakamoto in white paper, assumed that he had owned 1.1 Million bitcoins</a:t>
            </a:r>
          </a:p>
        </p:txBody>
      </p:sp>
    </p:spTree>
    <p:extLst>
      <p:ext uri="{BB962C8B-B14F-4D97-AF65-F5344CB8AC3E}">
        <p14:creationId xmlns:p14="http://schemas.microsoft.com/office/powerpoint/2010/main" val="35810788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7F0A44-2AB6-6B47-8637-7383648C5171}"/>
              </a:ext>
            </a:extLst>
          </p:cNvPr>
          <p:cNvSpPr>
            <a:spLocks noGrp="1"/>
          </p:cNvSpPr>
          <p:nvPr>
            <p:ph type="title"/>
          </p:nvPr>
        </p:nvSpPr>
        <p:spPr/>
        <p:txBody>
          <a:bodyPr/>
          <a:lstStyle/>
          <a:p>
            <a:r>
              <a:rPr lang="en-US" dirty="0"/>
              <a:t>Global issues on bitcoin and life changing situation</a:t>
            </a:r>
          </a:p>
        </p:txBody>
      </p:sp>
      <p:sp>
        <p:nvSpPr>
          <p:cNvPr id="3" name="Content Placeholder 2">
            <a:extLst>
              <a:ext uri="{FF2B5EF4-FFF2-40B4-BE49-F238E27FC236}">
                <a16:creationId xmlns:a16="http://schemas.microsoft.com/office/drawing/2014/main" id="{EB122D03-D8D6-C148-9A75-33670468E797}"/>
              </a:ext>
            </a:extLst>
          </p:cNvPr>
          <p:cNvSpPr>
            <a:spLocks noGrp="1"/>
          </p:cNvSpPr>
          <p:nvPr>
            <p:ph idx="1"/>
          </p:nvPr>
        </p:nvSpPr>
        <p:spPr/>
        <p:txBody>
          <a:bodyPr/>
          <a:lstStyle/>
          <a:p>
            <a:r>
              <a:rPr lang="en-US" dirty="0"/>
              <a:t>Now Bitcoins have dropped because Tesla guy. He suspended vehicle purchases using bitcoin by the so-call mining process. It was the high power of a supercomputer to solve the complex mathematical puzzles to enable transactions using bitcoin. He wiped 300 $billion dollars in that day.</a:t>
            </a:r>
          </a:p>
        </p:txBody>
      </p:sp>
    </p:spTree>
    <p:extLst>
      <p:ext uri="{BB962C8B-B14F-4D97-AF65-F5344CB8AC3E}">
        <p14:creationId xmlns:p14="http://schemas.microsoft.com/office/powerpoint/2010/main" val="11167972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F51863-2094-CD49-B6DC-DFCE32FBAB28}"/>
              </a:ext>
            </a:extLst>
          </p:cNvPr>
          <p:cNvSpPr>
            <a:spLocks noGrp="1"/>
          </p:cNvSpPr>
          <p:nvPr>
            <p:ph type="title"/>
          </p:nvPr>
        </p:nvSpPr>
        <p:spPr/>
        <p:txBody>
          <a:bodyPr/>
          <a:lstStyle/>
          <a:p>
            <a:r>
              <a:rPr lang="en-US" dirty="0"/>
              <a:t>Optimal Decision in game theory for trading </a:t>
            </a:r>
          </a:p>
        </p:txBody>
      </p:sp>
      <p:sp>
        <p:nvSpPr>
          <p:cNvPr id="3" name="Content Placeholder 2">
            <a:extLst>
              <a:ext uri="{FF2B5EF4-FFF2-40B4-BE49-F238E27FC236}">
                <a16:creationId xmlns:a16="http://schemas.microsoft.com/office/drawing/2014/main" id="{B5D96428-D80A-6349-AAEC-2440EABDDC34}"/>
              </a:ext>
            </a:extLst>
          </p:cNvPr>
          <p:cNvSpPr>
            <a:spLocks noGrp="1"/>
          </p:cNvSpPr>
          <p:nvPr>
            <p:ph idx="1"/>
          </p:nvPr>
        </p:nvSpPr>
        <p:spPr/>
        <p:txBody>
          <a:bodyPr>
            <a:normAutofit lnSpcReduction="10000"/>
          </a:bodyPr>
          <a:lstStyle/>
          <a:p>
            <a:r>
              <a:rPr lang="en-US" dirty="0"/>
              <a:t>Game theory is the study of strategic decision-making, bringing mathematics, psychology, and philosophy. It was modern analysis and decision-making. Crypto-economics examine the behavior of the network nodes based on the incentives provided by the protocol, considering the most rational and probable decisions.</a:t>
            </a:r>
          </a:p>
          <a:p>
            <a:r>
              <a:rPr lang="en-US" dirty="0"/>
              <a:t>One of the biggest theories is </a:t>
            </a:r>
            <a:r>
              <a:rPr lang="en-US" b="1" dirty="0"/>
              <a:t>The prisoner's dilemma; it</a:t>
            </a:r>
            <a:r>
              <a:rPr lang="en-US" dirty="0"/>
              <a:t> was like game splitting who split will win and get all the money. But both give up; they will both will be divided.</a:t>
            </a:r>
          </a:p>
        </p:txBody>
      </p:sp>
    </p:spTree>
    <p:extLst>
      <p:ext uri="{BB962C8B-B14F-4D97-AF65-F5344CB8AC3E}">
        <p14:creationId xmlns:p14="http://schemas.microsoft.com/office/powerpoint/2010/main" val="18184215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15" name="Rectangle 14">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7"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51DA82D4-40F5-EB48-8CC2-EAFA730B623E}"/>
              </a:ext>
            </a:extLst>
          </p:cNvPr>
          <p:cNvSpPr>
            <a:spLocks noGrp="1"/>
          </p:cNvSpPr>
          <p:nvPr>
            <p:ph type="title"/>
          </p:nvPr>
        </p:nvSpPr>
        <p:spPr>
          <a:xfrm>
            <a:off x="855266" y="618518"/>
            <a:ext cx="2851417" cy="1478570"/>
          </a:xfrm>
        </p:spPr>
        <p:txBody>
          <a:bodyPr>
            <a:normAutofit/>
          </a:bodyPr>
          <a:lstStyle/>
          <a:p>
            <a:r>
              <a:rPr lang="en-US" sz="2500">
                <a:solidFill>
                  <a:srgbClr val="FFFFFF"/>
                </a:solidFill>
              </a:rPr>
              <a:t>Havling timeline in cryptography prices</a:t>
            </a:r>
          </a:p>
        </p:txBody>
      </p:sp>
      <p:sp>
        <p:nvSpPr>
          <p:cNvPr id="3" name="Content Placeholder 2">
            <a:extLst>
              <a:ext uri="{FF2B5EF4-FFF2-40B4-BE49-F238E27FC236}">
                <a16:creationId xmlns:a16="http://schemas.microsoft.com/office/drawing/2014/main" id="{728FB5A2-D98B-5B4D-A2AE-0455BC8ED2D8}"/>
              </a:ext>
            </a:extLst>
          </p:cNvPr>
          <p:cNvSpPr>
            <a:spLocks noGrp="1"/>
          </p:cNvSpPr>
          <p:nvPr>
            <p:ph idx="1"/>
          </p:nvPr>
        </p:nvSpPr>
        <p:spPr>
          <a:xfrm>
            <a:off x="844620" y="2249487"/>
            <a:ext cx="2862444" cy="3957302"/>
          </a:xfrm>
        </p:spPr>
        <p:txBody>
          <a:bodyPr>
            <a:normAutofit/>
          </a:bodyPr>
          <a:lstStyle/>
          <a:p>
            <a:pPr marL="0" indent="0">
              <a:buNone/>
            </a:pPr>
            <a:r>
              <a:rPr lang="en-US" sz="1400" dirty="0">
                <a:solidFill>
                  <a:schemeClr val="bg1"/>
                </a:solidFill>
              </a:rPr>
              <a:t>Halving is making mining process for miners to have less coin from 50 to 25 to 12.5 and 6.25. But on the graph, we know halving with limiting supply and circulation making an impact for the price of bitcoin to go up and will be greater and greater. We will notice how to purchase and sell digital coins during the previous time of stock shift, and the caping market is down as of now. 300 billion were taken off, but it might be a hard situation for us to have a chance to become rich again continually.</a:t>
            </a:r>
          </a:p>
        </p:txBody>
      </p:sp>
      <p:grpSp>
        <p:nvGrpSpPr>
          <p:cNvPr id="19" name="Group 18">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0"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21"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3"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0"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32"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6"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37"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8"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9"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0"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1"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2"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5"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6"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pic>
        <p:nvPicPr>
          <p:cNvPr id="6" name="Picture 5">
            <a:extLst>
              <a:ext uri="{FF2B5EF4-FFF2-40B4-BE49-F238E27FC236}">
                <a16:creationId xmlns:a16="http://schemas.microsoft.com/office/drawing/2014/main" id="{15E0EE71-B53C-EA4D-9D10-9A22599D0ADF}"/>
              </a:ext>
            </a:extLst>
          </p:cNvPr>
          <p:cNvPicPr>
            <a:picLocks noChangeAspect="1"/>
          </p:cNvPicPr>
          <p:nvPr/>
        </p:nvPicPr>
        <p:blipFill>
          <a:blip r:embed="rId3"/>
          <a:stretch>
            <a:fillRect/>
          </a:stretch>
        </p:blipFill>
        <p:spPr>
          <a:xfrm>
            <a:off x="4711778" y="1373534"/>
            <a:ext cx="6844045" cy="4106427"/>
          </a:xfrm>
          <a:prstGeom prst="rect">
            <a:avLst/>
          </a:prstGeom>
        </p:spPr>
      </p:pic>
      <p:sp>
        <p:nvSpPr>
          <p:cNvPr id="4" name="AutoShape 2" descr="Coinmetrics Bitcoin Halving">
            <a:extLst>
              <a:ext uri="{FF2B5EF4-FFF2-40B4-BE49-F238E27FC236}">
                <a16:creationId xmlns:a16="http://schemas.microsoft.com/office/drawing/2014/main" id="{6714B12E-AA5F-9F4D-873C-6159DD57044B}"/>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345559251"/>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9682B-6630-8D44-8736-857AB0F051A9}"/>
              </a:ext>
            </a:extLst>
          </p:cNvPr>
          <p:cNvSpPr>
            <a:spLocks noGrp="1"/>
          </p:cNvSpPr>
          <p:nvPr>
            <p:ph type="title"/>
          </p:nvPr>
        </p:nvSpPr>
        <p:spPr/>
        <p:txBody>
          <a:bodyPr/>
          <a:lstStyle/>
          <a:p>
            <a:r>
              <a:rPr lang="en-US" dirty="0"/>
              <a:t>recursive function sample</a:t>
            </a:r>
          </a:p>
        </p:txBody>
      </p:sp>
      <p:sp>
        <p:nvSpPr>
          <p:cNvPr id="3" name="Content Placeholder 2">
            <a:extLst>
              <a:ext uri="{FF2B5EF4-FFF2-40B4-BE49-F238E27FC236}">
                <a16:creationId xmlns:a16="http://schemas.microsoft.com/office/drawing/2014/main" id="{848A7454-CBDC-0544-A82E-A69EB11FF5A2}"/>
              </a:ext>
            </a:extLst>
          </p:cNvPr>
          <p:cNvSpPr>
            <a:spLocks noGrp="1"/>
          </p:cNvSpPr>
          <p:nvPr>
            <p:ph idx="1"/>
          </p:nvPr>
        </p:nvSpPr>
        <p:spPr/>
        <p:txBody>
          <a:bodyPr>
            <a:normAutofit fontScale="92500" lnSpcReduction="20000"/>
          </a:bodyPr>
          <a:lstStyle/>
          <a:p>
            <a:pPr marL="0" indent="0">
              <a:buNone/>
            </a:pPr>
            <a:r>
              <a:rPr lang="en-US" dirty="0"/>
              <a:t>Certain operations performed on objects can be defined recursively • Examples: – A recursive definition of multiplication: </a:t>
            </a:r>
          </a:p>
          <a:p>
            <a:pPr marL="0" indent="0">
              <a:buNone/>
            </a:pPr>
            <a:r>
              <a:rPr lang="en-US" dirty="0"/>
              <a:t>• m * 1 = m </a:t>
            </a:r>
          </a:p>
          <a:p>
            <a:pPr marL="0" indent="0">
              <a:buNone/>
            </a:pPr>
            <a:r>
              <a:rPr lang="en-US" dirty="0"/>
              <a:t>• m * n = m * (n-1) + m, for n &gt;= 2 </a:t>
            </a:r>
          </a:p>
          <a:p>
            <a:pPr marL="0" indent="0">
              <a:buNone/>
            </a:pPr>
            <a:r>
              <a:rPr lang="en-US" dirty="0"/>
              <a:t>– A recursive definition of exponentiation: • a0 = 1 • an = (an-1)*a, for n &gt; 0 </a:t>
            </a:r>
          </a:p>
          <a:p>
            <a:pPr marL="0" indent="0">
              <a:buNone/>
            </a:pPr>
            <a:r>
              <a:rPr lang="en-US" dirty="0"/>
              <a:t>– A recursive definition of factorial operation: </a:t>
            </a:r>
          </a:p>
          <a:p>
            <a:pPr marL="0" indent="0">
              <a:buNone/>
            </a:pPr>
            <a:r>
              <a:rPr lang="en-US" dirty="0"/>
              <a:t>• F(0) = 1 </a:t>
            </a:r>
          </a:p>
          <a:p>
            <a:pPr marL="0" indent="0">
              <a:buNone/>
            </a:pPr>
            <a:r>
              <a:rPr lang="en-US" dirty="0"/>
              <a:t>• F(n) = n * F(n-1) for n &gt;= 1</a:t>
            </a:r>
          </a:p>
        </p:txBody>
      </p:sp>
    </p:spTree>
    <p:extLst>
      <p:ext uri="{BB962C8B-B14F-4D97-AF65-F5344CB8AC3E}">
        <p14:creationId xmlns:p14="http://schemas.microsoft.com/office/powerpoint/2010/main" val="5154285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B82F4D-CA1E-774C-A57F-16BF0162EB80}"/>
              </a:ext>
            </a:extLst>
          </p:cNvPr>
          <p:cNvSpPr>
            <a:spLocks noGrp="1"/>
          </p:cNvSpPr>
          <p:nvPr>
            <p:ph type="title"/>
          </p:nvPr>
        </p:nvSpPr>
        <p:spPr/>
        <p:txBody>
          <a:bodyPr/>
          <a:lstStyle/>
          <a:p>
            <a:r>
              <a:rPr lang="en-US" dirty="0"/>
              <a:t>Recursively algorithms &amp; By looping</a:t>
            </a:r>
          </a:p>
        </p:txBody>
      </p:sp>
      <p:sp>
        <p:nvSpPr>
          <p:cNvPr id="3" name="Content Placeholder 2">
            <a:extLst>
              <a:ext uri="{FF2B5EF4-FFF2-40B4-BE49-F238E27FC236}">
                <a16:creationId xmlns:a16="http://schemas.microsoft.com/office/drawing/2014/main" id="{D41449CE-D9A5-EE45-B8DD-E12EEB5E0A6F}"/>
              </a:ext>
            </a:extLst>
          </p:cNvPr>
          <p:cNvSpPr>
            <a:spLocks noGrp="1"/>
          </p:cNvSpPr>
          <p:nvPr>
            <p:ph idx="1"/>
          </p:nvPr>
        </p:nvSpPr>
        <p:spPr>
          <a:xfrm>
            <a:off x="1141413" y="2249487"/>
            <a:ext cx="2454404" cy="2585323"/>
          </a:xfrm>
        </p:spPr>
        <p:txBody>
          <a:bodyPr>
            <a:normAutofit fontScale="85000" lnSpcReduction="20000"/>
          </a:bodyPr>
          <a:lstStyle/>
          <a:p>
            <a:r>
              <a:rPr lang="en-US" dirty="0"/>
              <a:t>Calculate S(n): </a:t>
            </a:r>
          </a:p>
          <a:p>
            <a:pPr marL="0" indent="0">
              <a:buNone/>
            </a:pPr>
            <a:r>
              <a:rPr lang="en-US" dirty="0"/>
              <a:t>if n = 1 then </a:t>
            </a:r>
          </a:p>
          <a:p>
            <a:pPr marL="0" indent="0">
              <a:buNone/>
            </a:pPr>
            <a:r>
              <a:rPr lang="en-US" dirty="0"/>
              <a:t>return 2 </a:t>
            </a:r>
          </a:p>
          <a:p>
            <a:pPr marL="0" indent="0">
              <a:buNone/>
            </a:pPr>
            <a:r>
              <a:rPr lang="en-US" dirty="0"/>
              <a:t>Else</a:t>
            </a:r>
          </a:p>
          <a:p>
            <a:pPr marL="0" indent="0">
              <a:buNone/>
            </a:pPr>
            <a:r>
              <a:rPr lang="en-US" dirty="0"/>
              <a:t> return 2*S(n-1) </a:t>
            </a:r>
          </a:p>
          <a:p>
            <a:pPr marL="0" indent="0">
              <a:buNone/>
            </a:pPr>
            <a:r>
              <a:rPr lang="en-US" dirty="0"/>
              <a:t>endif</a:t>
            </a:r>
          </a:p>
        </p:txBody>
      </p:sp>
      <p:sp>
        <p:nvSpPr>
          <p:cNvPr id="4" name="TextBox 3">
            <a:extLst>
              <a:ext uri="{FF2B5EF4-FFF2-40B4-BE49-F238E27FC236}">
                <a16:creationId xmlns:a16="http://schemas.microsoft.com/office/drawing/2014/main" id="{39DB2013-3B1D-4147-B03F-C1B3B921879C}"/>
              </a:ext>
            </a:extLst>
          </p:cNvPr>
          <p:cNvSpPr txBox="1"/>
          <p:nvPr/>
        </p:nvSpPr>
        <p:spPr>
          <a:xfrm>
            <a:off x="3595817" y="2249486"/>
            <a:ext cx="3175686" cy="2585323"/>
          </a:xfrm>
          <a:prstGeom prst="rect">
            <a:avLst/>
          </a:prstGeom>
          <a:noFill/>
        </p:spPr>
        <p:txBody>
          <a:bodyPr wrap="square" rtlCol="0">
            <a:spAutoFit/>
          </a:bodyPr>
          <a:lstStyle/>
          <a:p>
            <a:r>
              <a:rPr lang="en-US" dirty="0"/>
              <a:t>Calculate S(n): </a:t>
            </a:r>
          </a:p>
          <a:p>
            <a:r>
              <a:rPr lang="en-US" dirty="0"/>
              <a:t>if n = 1 then output 2 and return</a:t>
            </a:r>
          </a:p>
          <a:p>
            <a:r>
              <a:rPr lang="en-US" dirty="0"/>
              <a:t> j = 2 </a:t>
            </a:r>
          </a:p>
          <a:p>
            <a:r>
              <a:rPr lang="en-US" dirty="0"/>
              <a:t>S = 2 </a:t>
            </a:r>
          </a:p>
          <a:p>
            <a:r>
              <a:rPr lang="en-US" dirty="0"/>
              <a:t>while j &lt;= n</a:t>
            </a:r>
          </a:p>
          <a:p>
            <a:r>
              <a:rPr lang="en-US" dirty="0"/>
              <a:t> S = S*2 </a:t>
            </a:r>
          </a:p>
          <a:p>
            <a:r>
              <a:rPr lang="en-US" dirty="0"/>
              <a:t>j = j + 1</a:t>
            </a:r>
          </a:p>
          <a:p>
            <a:r>
              <a:rPr lang="en-US" dirty="0"/>
              <a:t> end while </a:t>
            </a:r>
          </a:p>
          <a:p>
            <a:r>
              <a:rPr lang="en-US" dirty="0"/>
              <a:t>output S</a:t>
            </a:r>
          </a:p>
        </p:txBody>
      </p:sp>
      <p:sp>
        <p:nvSpPr>
          <p:cNvPr id="5" name="TextBox 4">
            <a:extLst>
              <a:ext uri="{FF2B5EF4-FFF2-40B4-BE49-F238E27FC236}">
                <a16:creationId xmlns:a16="http://schemas.microsoft.com/office/drawing/2014/main" id="{28E55C9A-71DA-A94B-AB4D-7AED4FF01CFB}"/>
              </a:ext>
            </a:extLst>
          </p:cNvPr>
          <p:cNvSpPr txBox="1"/>
          <p:nvPr/>
        </p:nvSpPr>
        <p:spPr>
          <a:xfrm>
            <a:off x="7722973" y="2249486"/>
            <a:ext cx="2866768" cy="2585323"/>
          </a:xfrm>
          <a:prstGeom prst="rect">
            <a:avLst/>
          </a:prstGeom>
          <a:noFill/>
        </p:spPr>
        <p:txBody>
          <a:bodyPr wrap="square" rtlCol="0">
            <a:spAutoFit/>
          </a:bodyPr>
          <a:lstStyle/>
          <a:p>
            <a:r>
              <a:rPr lang="en-US" dirty="0"/>
              <a:t>• If a recurrence relation exists for an operation, then the algorithm for such a relation can be written either iteratively or recursively • Example: factorial, multiplication, etc. • Factorial: S(1) = 2, S(n) = 2S(n-1) for n &gt;= 2</a:t>
            </a:r>
          </a:p>
        </p:txBody>
      </p:sp>
    </p:spTree>
    <p:extLst>
      <p:ext uri="{BB962C8B-B14F-4D97-AF65-F5344CB8AC3E}">
        <p14:creationId xmlns:p14="http://schemas.microsoft.com/office/powerpoint/2010/main" val="3064947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C18A85-3CF2-7148-BCF4-095C8C05EE9E}"/>
              </a:ext>
            </a:extLst>
          </p:cNvPr>
          <p:cNvSpPr>
            <a:spLocks noGrp="1"/>
          </p:cNvSpPr>
          <p:nvPr>
            <p:ph type="title"/>
          </p:nvPr>
        </p:nvSpPr>
        <p:spPr/>
        <p:txBody>
          <a:bodyPr/>
          <a:lstStyle/>
          <a:p>
            <a:r>
              <a:rPr lang="en-US" dirty="0"/>
              <a:t>Different in Apr% and APY%</a:t>
            </a:r>
          </a:p>
        </p:txBody>
      </p:sp>
      <p:sp>
        <p:nvSpPr>
          <p:cNvPr id="3" name="Content Placeholder 2">
            <a:extLst>
              <a:ext uri="{FF2B5EF4-FFF2-40B4-BE49-F238E27FC236}">
                <a16:creationId xmlns:a16="http://schemas.microsoft.com/office/drawing/2014/main" id="{52E33CF6-9A80-C44F-8F3D-1054C21D6E9F}"/>
              </a:ext>
            </a:extLst>
          </p:cNvPr>
          <p:cNvSpPr>
            <a:spLocks noGrp="1"/>
          </p:cNvSpPr>
          <p:nvPr>
            <p:ph idx="1"/>
          </p:nvPr>
        </p:nvSpPr>
        <p:spPr/>
        <p:txBody>
          <a:bodyPr>
            <a:normAutofit fontScale="47500" lnSpcReduction="20000"/>
          </a:bodyPr>
          <a:lstStyle/>
          <a:p>
            <a:r>
              <a:rPr lang="en-US" sz="4000" dirty="0"/>
              <a:t>Simply put, APR is the interest rate stated as a yearly rate. It measures the amount of interest you’ll be charged when you borrow. And APY is the measure of the interest you earn when you save. They may seem similar, but they’re actually very different. And understanding the differences can help you make good decisions about managing your money. Read on to learn how. </a:t>
            </a:r>
          </a:p>
          <a:p>
            <a:r>
              <a:rPr lang="en-US" sz="4000" dirty="0"/>
              <a:t>APY stands for annual percentage yield.</a:t>
            </a:r>
          </a:p>
          <a:p>
            <a:r>
              <a:rPr lang="en-US" sz="4000" dirty="0">
                <a:hlinkClick r:id="rId2"/>
              </a:rPr>
              <a:t>Savings account</a:t>
            </a:r>
            <a:r>
              <a:rPr lang="en-US" sz="4000" dirty="0"/>
              <a:t>, </a:t>
            </a:r>
            <a:r>
              <a:rPr lang="en-US" sz="4000" dirty="0">
                <a:hlinkClick r:id="rId3"/>
              </a:rPr>
              <a:t>Money market account</a:t>
            </a:r>
            <a:r>
              <a:rPr lang="en-US" sz="4000" dirty="0"/>
              <a:t>,  </a:t>
            </a:r>
            <a:r>
              <a:rPr lang="en-US" sz="4000" dirty="0">
                <a:hlinkClick r:id="rId4"/>
              </a:rPr>
              <a:t>Certificate of deposit (CD)</a:t>
            </a:r>
            <a:r>
              <a:rPr lang="en-US" sz="4000" dirty="0"/>
              <a:t>.</a:t>
            </a:r>
          </a:p>
          <a:p>
            <a:r>
              <a:rPr lang="en-US" sz="4000" dirty="0"/>
              <a:t>APR stands for </a:t>
            </a:r>
            <a:r>
              <a:rPr lang="en-US" sz="4000" dirty="0">
                <a:hlinkClick r:id="rId5"/>
              </a:rPr>
              <a:t>annual percentage rate</a:t>
            </a:r>
            <a:r>
              <a:rPr lang="en-US" sz="4000" dirty="0"/>
              <a:t>. It typically applies to money you borrow, like with a </a:t>
            </a:r>
          </a:p>
          <a:p>
            <a:r>
              <a:rPr lang="en-US" sz="4000" dirty="0"/>
              <a:t>Credit card, Car loan, personal loan, home loan or student loan, Personal line of credit or home equity line of credit.</a:t>
            </a:r>
          </a:p>
          <a:p>
            <a:endParaRPr lang="en-US" dirty="0"/>
          </a:p>
        </p:txBody>
      </p:sp>
    </p:spTree>
    <p:extLst>
      <p:ext uri="{BB962C8B-B14F-4D97-AF65-F5344CB8AC3E}">
        <p14:creationId xmlns:p14="http://schemas.microsoft.com/office/powerpoint/2010/main" val="6679979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6FCDAB-E9E0-6C46-BC5E-BC04575BD83C}"/>
              </a:ext>
            </a:extLst>
          </p:cNvPr>
          <p:cNvSpPr>
            <a:spLocks noGrp="1"/>
          </p:cNvSpPr>
          <p:nvPr>
            <p:ph type="title"/>
          </p:nvPr>
        </p:nvSpPr>
        <p:spPr/>
        <p:txBody>
          <a:bodyPr/>
          <a:lstStyle/>
          <a:p>
            <a:r>
              <a:rPr lang="en-US" dirty="0"/>
              <a:t>Calculation of APY%</a:t>
            </a:r>
          </a:p>
        </p:txBody>
      </p:sp>
      <p:sp>
        <p:nvSpPr>
          <p:cNvPr id="3" name="Content Placeholder 2">
            <a:extLst>
              <a:ext uri="{FF2B5EF4-FFF2-40B4-BE49-F238E27FC236}">
                <a16:creationId xmlns:a16="http://schemas.microsoft.com/office/drawing/2014/main" id="{2AA7285C-E735-8E44-B6F0-817D6CB63658}"/>
              </a:ext>
            </a:extLst>
          </p:cNvPr>
          <p:cNvSpPr>
            <a:spLocks noGrp="1"/>
          </p:cNvSpPr>
          <p:nvPr>
            <p:ph idx="1"/>
          </p:nvPr>
        </p:nvSpPr>
        <p:spPr>
          <a:xfrm>
            <a:off x="1141412" y="2249487"/>
            <a:ext cx="5543593" cy="3541714"/>
          </a:xfrm>
        </p:spPr>
        <p:txBody>
          <a:bodyPr>
            <a:normAutofit fontScale="47500" lnSpcReduction="20000"/>
          </a:bodyPr>
          <a:lstStyle/>
          <a:p>
            <a:r>
              <a:rPr lang="en-US" sz="2600" dirty="0"/>
              <a:t>The calculation of the annual percentage yield is based on the following equation:</a:t>
            </a:r>
          </a:p>
          <a:p>
            <a:r>
              <a:rPr lang="en-US" sz="2600" dirty="0"/>
              <a:t>APY = (1 + r/n)</a:t>
            </a:r>
            <a:r>
              <a:rPr lang="en-US" sz="2600" baseline="30000" dirty="0"/>
              <a:t>n</a:t>
            </a:r>
            <a:r>
              <a:rPr lang="en-US" sz="2600" dirty="0"/>
              <a:t> – 1</a:t>
            </a:r>
          </a:p>
          <a:p>
            <a:r>
              <a:rPr lang="en-US" sz="2600" dirty="0"/>
              <a:t>where:</a:t>
            </a:r>
          </a:p>
          <a:p>
            <a:r>
              <a:rPr lang="en-US" sz="2600" dirty="0"/>
              <a:t>r - the interest rate</a:t>
            </a:r>
          </a:p>
          <a:p>
            <a:r>
              <a:rPr lang="en-US" sz="2600" dirty="0"/>
              <a:t>n - the number of times the interest is compounded per year</a:t>
            </a:r>
          </a:p>
          <a:p>
            <a:r>
              <a:rPr lang="en-US" sz="2600" b="1" dirty="0"/>
              <a:t>Single Annual Payment Example</a:t>
            </a:r>
            <a:r>
              <a:rPr lang="en-US" sz="2600" dirty="0"/>
              <a:t>: Let's say that you deposit $1,000 in a savings account that pays a 5% simple annual interest rate. If your bank calculates and pays interest only once at the end of the year, the bank would add $50 to your account. At the end of the year, you would have $1,050 (assuming your bank pays interest only once per year).</a:t>
            </a:r>
          </a:p>
          <a:p>
            <a:r>
              <a:rPr lang="en-US" sz="2600" b="1" dirty="0"/>
              <a:t>Monthly Compounding Example</a:t>
            </a:r>
            <a:r>
              <a:rPr lang="en-US" sz="2600" dirty="0"/>
              <a:t>: Now, assume that bank </a:t>
            </a:r>
            <a:r>
              <a:rPr lang="en-US" sz="2600" dirty="0">
                <a:hlinkClick r:id="rId2"/>
              </a:rPr>
              <a:t>calculates</a:t>
            </a:r>
            <a:r>
              <a:rPr lang="en-US" sz="2600" dirty="0"/>
              <a:t> and pays interest monthly. You would receive small additions every month. In that case, you would end the year with </a:t>
            </a:r>
            <a:r>
              <a:rPr lang="en-US" sz="2600" dirty="0">
                <a:hlinkClick r:id="rId2"/>
              </a:rPr>
              <a:t>$1,051.16</a:t>
            </a:r>
            <a:r>
              <a:rPr lang="en-US" sz="2600" dirty="0"/>
              <a:t>, which is more than the quoted interest rate of 5%</a:t>
            </a:r>
          </a:p>
          <a:p>
            <a:endParaRPr lang="en-US" dirty="0"/>
          </a:p>
        </p:txBody>
      </p:sp>
      <p:graphicFrame>
        <p:nvGraphicFramePr>
          <p:cNvPr id="6" name="Table 5">
            <a:extLst>
              <a:ext uri="{FF2B5EF4-FFF2-40B4-BE49-F238E27FC236}">
                <a16:creationId xmlns:a16="http://schemas.microsoft.com/office/drawing/2014/main" id="{009FE5B7-766A-2A4E-A30A-96A82ABEF9E3}"/>
              </a:ext>
            </a:extLst>
          </p:cNvPr>
          <p:cNvGraphicFramePr>
            <a:graphicFrameLocks noGrp="1"/>
          </p:cNvGraphicFramePr>
          <p:nvPr>
            <p:extLst>
              <p:ext uri="{D42A27DB-BD31-4B8C-83A1-F6EECF244321}">
                <p14:modId xmlns:p14="http://schemas.microsoft.com/office/powerpoint/2010/main" val="2865006394"/>
              </p:ext>
            </p:extLst>
          </p:nvPr>
        </p:nvGraphicFramePr>
        <p:xfrm>
          <a:off x="7076305" y="2233570"/>
          <a:ext cx="4210800" cy="3460990"/>
        </p:xfrm>
        <a:graphic>
          <a:graphicData uri="http://schemas.openxmlformats.org/drawingml/2006/table">
            <a:tbl>
              <a:tblPr/>
              <a:tblGrid>
                <a:gridCol w="1403600">
                  <a:extLst>
                    <a:ext uri="{9D8B030D-6E8A-4147-A177-3AD203B41FA5}">
                      <a16:colId xmlns:a16="http://schemas.microsoft.com/office/drawing/2014/main" val="2008233908"/>
                    </a:ext>
                  </a:extLst>
                </a:gridCol>
                <a:gridCol w="1403600">
                  <a:extLst>
                    <a:ext uri="{9D8B030D-6E8A-4147-A177-3AD203B41FA5}">
                      <a16:colId xmlns:a16="http://schemas.microsoft.com/office/drawing/2014/main" val="1080024188"/>
                    </a:ext>
                  </a:extLst>
                </a:gridCol>
                <a:gridCol w="1403600">
                  <a:extLst>
                    <a:ext uri="{9D8B030D-6E8A-4147-A177-3AD203B41FA5}">
                      <a16:colId xmlns:a16="http://schemas.microsoft.com/office/drawing/2014/main" val="1522558220"/>
                    </a:ext>
                  </a:extLst>
                </a:gridCol>
              </a:tblGrid>
              <a:tr h="144319">
                <a:tc>
                  <a:txBody>
                    <a:bodyPr/>
                    <a:lstStyle/>
                    <a:p>
                      <a:pPr algn="l" fontAlgn="t"/>
                      <a:r>
                        <a:rPr lang="en-US" sz="1300" b="1">
                          <a:solidFill>
                            <a:srgbClr val="222222"/>
                          </a:solidFill>
                          <a:effectLst/>
                          <a:latin typeface="Rubik"/>
                        </a:rPr>
                        <a:t>Period</a:t>
                      </a:r>
                      <a:endParaRPr lang="en-US" sz="1300">
                        <a:solidFill>
                          <a:srgbClr val="222222"/>
                        </a:solidFill>
                        <a:effectLst/>
                        <a:latin typeface="Rubik"/>
                      </a:endParaRPr>
                    </a:p>
                  </a:txBody>
                  <a:tcPr marL="68110" marR="68110" marT="34055" marB="34055">
                    <a:lnL>
                      <a:noFill/>
                    </a:lnL>
                    <a:lnR w="9525" cap="flat" cmpd="sng" algn="ctr">
                      <a:solidFill>
                        <a:srgbClr val="D4D4D4"/>
                      </a:solidFill>
                      <a:prstDash val="solid"/>
                      <a:round/>
                      <a:headEnd type="none" w="med" len="med"/>
                      <a:tailEnd type="none" w="med" len="med"/>
                    </a:lnR>
                    <a:lnT>
                      <a:noFill/>
                    </a:lnT>
                    <a:lnB>
                      <a:noFill/>
                    </a:lnB>
                    <a:solidFill>
                      <a:srgbClr val="F7F7F7"/>
                    </a:solidFill>
                  </a:tcPr>
                </a:tc>
                <a:tc>
                  <a:txBody>
                    <a:bodyPr/>
                    <a:lstStyle/>
                    <a:p>
                      <a:pPr algn="l" fontAlgn="t"/>
                      <a:r>
                        <a:rPr lang="en-US" sz="1300" b="1">
                          <a:solidFill>
                            <a:srgbClr val="222222"/>
                          </a:solidFill>
                          <a:effectLst/>
                          <a:latin typeface="Rubik"/>
                        </a:rPr>
                        <a:t>Earnings</a:t>
                      </a:r>
                      <a:endParaRPr lang="en-US" sz="1300">
                        <a:solidFill>
                          <a:srgbClr val="222222"/>
                        </a:solidFill>
                        <a:effectLst/>
                        <a:latin typeface="Rubik"/>
                      </a:endParaRPr>
                    </a:p>
                  </a:txBody>
                  <a:tcPr marL="68110" marR="68110" marT="34055" marB="34055">
                    <a:lnL w="9525" cap="flat" cmpd="sng" algn="ctr">
                      <a:solidFill>
                        <a:srgbClr val="D4D4D4"/>
                      </a:solidFill>
                      <a:prstDash val="solid"/>
                      <a:round/>
                      <a:headEnd type="none" w="med" len="med"/>
                      <a:tailEnd type="none" w="med" len="med"/>
                    </a:lnL>
                    <a:lnR w="9525" cap="flat" cmpd="sng" algn="ctr">
                      <a:solidFill>
                        <a:srgbClr val="D4D4D4"/>
                      </a:solidFill>
                      <a:prstDash val="solid"/>
                      <a:round/>
                      <a:headEnd type="none" w="med" len="med"/>
                      <a:tailEnd type="none" w="med" len="med"/>
                    </a:lnR>
                    <a:lnT>
                      <a:noFill/>
                    </a:lnT>
                    <a:lnB>
                      <a:noFill/>
                    </a:lnB>
                    <a:solidFill>
                      <a:srgbClr val="F7F7F7"/>
                    </a:solidFill>
                  </a:tcPr>
                </a:tc>
                <a:tc>
                  <a:txBody>
                    <a:bodyPr/>
                    <a:lstStyle/>
                    <a:p>
                      <a:pPr algn="l" fontAlgn="t"/>
                      <a:r>
                        <a:rPr lang="en-US" sz="1300" b="1">
                          <a:solidFill>
                            <a:srgbClr val="222222"/>
                          </a:solidFill>
                          <a:effectLst/>
                          <a:latin typeface="Rubik"/>
                        </a:rPr>
                        <a:t>Balance</a:t>
                      </a:r>
                      <a:endParaRPr lang="en-US" sz="1300">
                        <a:solidFill>
                          <a:srgbClr val="222222"/>
                        </a:solidFill>
                        <a:effectLst/>
                        <a:latin typeface="Rubik"/>
                      </a:endParaRPr>
                    </a:p>
                  </a:txBody>
                  <a:tcPr marL="68110" marR="68110" marT="34055" marB="34055">
                    <a:lnL w="9525" cap="flat" cmpd="sng" algn="ctr">
                      <a:solidFill>
                        <a:srgbClr val="D4D4D4"/>
                      </a:solidFill>
                      <a:prstDash val="solid"/>
                      <a:round/>
                      <a:headEnd type="none" w="med" len="med"/>
                      <a:tailEnd type="none" w="med" len="med"/>
                    </a:lnL>
                    <a:lnR>
                      <a:noFill/>
                    </a:lnR>
                    <a:lnT>
                      <a:noFill/>
                    </a:lnT>
                    <a:lnB>
                      <a:noFill/>
                    </a:lnB>
                    <a:solidFill>
                      <a:srgbClr val="F7F7F7"/>
                    </a:solidFill>
                  </a:tcPr>
                </a:tc>
                <a:extLst>
                  <a:ext uri="{0D108BD9-81ED-4DB2-BD59-A6C34878D82A}">
                    <a16:rowId xmlns:a16="http://schemas.microsoft.com/office/drawing/2014/main" val="1748607074"/>
                  </a:ext>
                </a:extLst>
              </a:tr>
              <a:tr h="193186">
                <a:tc>
                  <a:txBody>
                    <a:bodyPr/>
                    <a:lstStyle/>
                    <a:p>
                      <a:pPr algn="l" fontAlgn="t"/>
                      <a:r>
                        <a:rPr lang="en-US" sz="1300">
                          <a:solidFill>
                            <a:srgbClr val="222222"/>
                          </a:solidFill>
                          <a:effectLst/>
                          <a:latin typeface="Rubik"/>
                        </a:rPr>
                        <a:t>1</a:t>
                      </a:r>
                    </a:p>
                  </a:txBody>
                  <a:tcPr marL="68110" marR="68110" marT="34055" marB="34055">
                    <a:lnL>
                      <a:noFill/>
                    </a:lnL>
                    <a:lnR w="9525" cap="flat" cmpd="sng" algn="ctr">
                      <a:solidFill>
                        <a:srgbClr val="D4D4D4"/>
                      </a:solidFill>
                      <a:prstDash val="solid"/>
                      <a:round/>
                      <a:headEnd type="none" w="med" len="med"/>
                      <a:tailEnd type="none" w="med" len="med"/>
                    </a:lnR>
                    <a:lnT>
                      <a:noFill/>
                    </a:lnT>
                    <a:lnB>
                      <a:noFill/>
                    </a:lnB>
                    <a:solidFill>
                      <a:srgbClr val="FFFFFF"/>
                    </a:solidFill>
                  </a:tcPr>
                </a:tc>
                <a:tc>
                  <a:txBody>
                    <a:bodyPr/>
                    <a:lstStyle/>
                    <a:p>
                      <a:pPr algn="l" fontAlgn="t"/>
                      <a:r>
                        <a:rPr lang="en-US" sz="1300">
                          <a:solidFill>
                            <a:srgbClr val="222222"/>
                          </a:solidFill>
                          <a:effectLst/>
                          <a:latin typeface="Rubik"/>
                        </a:rPr>
                        <a:t>$ 4.17</a:t>
                      </a:r>
                    </a:p>
                  </a:txBody>
                  <a:tcPr marL="68110" marR="68110" marT="34055" marB="34055">
                    <a:lnL w="9525" cap="flat" cmpd="sng" algn="ctr">
                      <a:solidFill>
                        <a:srgbClr val="D4D4D4"/>
                      </a:solidFill>
                      <a:prstDash val="solid"/>
                      <a:round/>
                      <a:headEnd type="none" w="med" len="med"/>
                      <a:tailEnd type="none" w="med" len="med"/>
                    </a:lnL>
                    <a:lnR w="9525" cap="flat" cmpd="sng" algn="ctr">
                      <a:solidFill>
                        <a:srgbClr val="D4D4D4"/>
                      </a:solidFill>
                      <a:prstDash val="solid"/>
                      <a:round/>
                      <a:headEnd type="none" w="med" len="med"/>
                      <a:tailEnd type="none" w="med" len="med"/>
                    </a:lnR>
                    <a:lnT>
                      <a:noFill/>
                    </a:lnT>
                    <a:lnB>
                      <a:noFill/>
                    </a:lnB>
                    <a:solidFill>
                      <a:srgbClr val="FFFFFF"/>
                    </a:solidFill>
                  </a:tcPr>
                </a:tc>
                <a:tc>
                  <a:txBody>
                    <a:bodyPr/>
                    <a:lstStyle/>
                    <a:p>
                      <a:pPr algn="l" fontAlgn="t"/>
                      <a:r>
                        <a:rPr lang="en-US" sz="1300">
                          <a:solidFill>
                            <a:srgbClr val="222222"/>
                          </a:solidFill>
                          <a:effectLst/>
                          <a:latin typeface="Rubik"/>
                        </a:rPr>
                        <a:t>$ 1,004.17</a:t>
                      </a:r>
                    </a:p>
                  </a:txBody>
                  <a:tcPr marL="68110" marR="68110" marT="34055" marB="34055">
                    <a:lnL w="9525" cap="flat" cmpd="sng" algn="ctr">
                      <a:solidFill>
                        <a:srgbClr val="D4D4D4"/>
                      </a:solidFill>
                      <a:prstDash val="solid"/>
                      <a:round/>
                      <a:headEnd type="none" w="med" len="med"/>
                      <a:tailEnd type="none" w="med" len="med"/>
                    </a:lnL>
                    <a:lnR>
                      <a:noFill/>
                    </a:lnR>
                    <a:lnT>
                      <a:noFill/>
                    </a:lnT>
                    <a:lnB>
                      <a:noFill/>
                    </a:lnB>
                    <a:solidFill>
                      <a:srgbClr val="FFFFFF"/>
                    </a:solidFill>
                  </a:tcPr>
                </a:tc>
                <a:extLst>
                  <a:ext uri="{0D108BD9-81ED-4DB2-BD59-A6C34878D82A}">
                    <a16:rowId xmlns:a16="http://schemas.microsoft.com/office/drawing/2014/main" val="3037706471"/>
                  </a:ext>
                </a:extLst>
              </a:tr>
              <a:tr h="193186">
                <a:tc>
                  <a:txBody>
                    <a:bodyPr/>
                    <a:lstStyle/>
                    <a:p>
                      <a:pPr algn="l" fontAlgn="t"/>
                      <a:r>
                        <a:rPr lang="en-US" sz="1300">
                          <a:solidFill>
                            <a:srgbClr val="222222"/>
                          </a:solidFill>
                          <a:effectLst/>
                          <a:latin typeface="Rubik"/>
                        </a:rPr>
                        <a:t>2</a:t>
                      </a:r>
                    </a:p>
                  </a:txBody>
                  <a:tcPr marL="68110" marR="68110" marT="34055" marB="34055">
                    <a:lnL>
                      <a:noFill/>
                    </a:lnL>
                    <a:lnR w="9525" cap="flat" cmpd="sng" algn="ctr">
                      <a:solidFill>
                        <a:srgbClr val="D4D4D4"/>
                      </a:solidFill>
                      <a:prstDash val="solid"/>
                      <a:round/>
                      <a:headEnd type="none" w="med" len="med"/>
                      <a:tailEnd type="none" w="med" len="med"/>
                    </a:lnR>
                    <a:lnT>
                      <a:noFill/>
                    </a:lnT>
                    <a:lnB>
                      <a:noFill/>
                    </a:lnB>
                    <a:solidFill>
                      <a:srgbClr val="F7F7F7"/>
                    </a:solidFill>
                  </a:tcPr>
                </a:tc>
                <a:tc>
                  <a:txBody>
                    <a:bodyPr/>
                    <a:lstStyle/>
                    <a:p>
                      <a:pPr algn="l" fontAlgn="t"/>
                      <a:r>
                        <a:rPr lang="en-US" sz="1300">
                          <a:solidFill>
                            <a:srgbClr val="222222"/>
                          </a:solidFill>
                          <a:effectLst/>
                          <a:latin typeface="Rubik"/>
                        </a:rPr>
                        <a:t>$ 4.18</a:t>
                      </a:r>
                    </a:p>
                  </a:txBody>
                  <a:tcPr marL="68110" marR="68110" marT="34055" marB="34055">
                    <a:lnL w="9525" cap="flat" cmpd="sng" algn="ctr">
                      <a:solidFill>
                        <a:srgbClr val="D4D4D4"/>
                      </a:solidFill>
                      <a:prstDash val="solid"/>
                      <a:round/>
                      <a:headEnd type="none" w="med" len="med"/>
                      <a:tailEnd type="none" w="med" len="med"/>
                    </a:lnL>
                    <a:lnR w="9525" cap="flat" cmpd="sng" algn="ctr">
                      <a:solidFill>
                        <a:srgbClr val="D4D4D4"/>
                      </a:solidFill>
                      <a:prstDash val="solid"/>
                      <a:round/>
                      <a:headEnd type="none" w="med" len="med"/>
                      <a:tailEnd type="none" w="med" len="med"/>
                    </a:lnR>
                    <a:lnT>
                      <a:noFill/>
                    </a:lnT>
                    <a:lnB>
                      <a:noFill/>
                    </a:lnB>
                    <a:solidFill>
                      <a:srgbClr val="F7F7F7"/>
                    </a:solidFill>
                  </a:tcPr>
                </a:tc>
                <a:tc>
                  <a:txBody>
                    <a:bodyPr/>
                    <a:lstStyle/>
                    <a:p>
                      <a:pPr algn="l" fontAlgn="t"/>
                      <a:r>
                        <a:rPr lang="en-US" sz="1300">
                          <a:solidFill>
                            <a:srgbClr val="222222"/>
                          </a:solidFill>
                          <a:effectLst/>
                          <a:latin typeface="Rubik"/>
                        </a:rPr>
                        <a:t>$ 1,008.35</a:t>
                      </a:r>
                    </a:p>
                  </a:txBody>
                  <a:tcPr marL="68110" marR="68110" marT="34055" marB="34055">
                    <a:lnL w="9525" cap="flat" cmpd="sng" algn="ctr">
                      <a:solidFill>
                        <a:srgbClr val="D4D4D4"/>
                      </a:solidFill>
                      <a:prstDash val="solid"/>
                      <a:round/>
                      <a:headEnd type="none" w="med" len="med"/>
                      <a:tailEnd type="none" w="med" len="med"/>
                    </a:lnL>
                    <a:lnR>
                      <a:noFill/>
                    </a:lnR>
                    <a:lnT>
                      <a:noFill/>
                    </a:lnT>
                    <a:lnB>
                      <a:noFill/>
                    </a:lnB>
                    <a:solidFill>
                      <a:srgbClr val="F7F7F7"/>
                    </a:solidFill>
                  </a:tcPr>
                </a:tc>
                <a:extLst>
                  <a:ext uri="{0D108BD9-81ED-4DB2-BD59-A6C34878D82A}">
                    <a16:rowId xmlns:a16="http://schemas.microsoft.com/office/drawing/2014/main" val="3583792429"/>
                  </a:ext>
                </a:extLst>
              </a:tr>
              <a:tr h="193186">
                <a:tc>
                  <a:txBody>
                    <a:bodyPr/>
                    <a:lstStyle/>
                    <a:p>
                      <a:pPr algn="l" fontAlgn="t"/>
                      <a:r>
                        <a:rPr lang="en-US" sz="1300">
                          <a:solidFill>
                            <a:srgbClr val="222222"/>
                          </a:solidFill>
                          <a:effectLst/>
                          <a:latin typeface="Rubik"/>
                        </a:rPr>
                        <a:t>3</a:t>
                      </a:r>
                    </a:p>
                  </a:txBody>
                  <a:tcPr marL="68110" marR="68110" marT="34055" marB="34055">
                    <a:lnL>
                      <a:noFill/>
                    </a:lnL>
                    <a:lnR w="9525" cap="flat" cmpd="sng" algn="ctr">
                      <a:solidFill>
                        <a:srgbClr val="D4D4D4"/>
                      </a:solidFill>
                      <a:prstDash val="solid"/>
                      <a:round/>
                      <a:headEnd type="none" w="med" len="med"/>
                      <a:tailEnd type="none" w="med" len="med"/>
                    </a:lnR>
                    <a:lnT>
                      <a:noFill/>
                    </a:lnT>
                    <a:lnB>
                      <a:noFill/>
                    </a:lnB>
                    <a:solidFill>
                      <a:srgbClr val="FFFFFF"/>
                    </a:solidFill>
                  </a:tcPr>
                </a:tc>
                <a:tc>
                  <a:txBody>
                    <a:bodyPr/>
                    <a:lstStyle/>
                    <a:p>
                      <a:pPr algn="l" fontAlgn="t"/>
                      <a:r>
                        <a:rPr lang="en-US" sz="1300">
                          <a:solidFill>
                            <a:srgbClr val="222222"/>
                          </a:solidFill>
                          <a:effectLst/>
                          <a:latin typeface="Rubik"/>
                        </a:rPr>
                        <a:t>$ 4.20</a:t>
                      </a:r>
                    </a:p>
                  </a:txBody>
                  <a:tcPr marL="68110" marR="68110" marT="34055" marB="34055">
                    <a:lnL w="9525" cap="flat" cmpd="sng" algn="ctr">
                      <a:solidFill>
                        <a:srgbClr val="D4D4D4"/>
                      </a:solidFill>
                      <a:prstDash val="solid"/>
                      <a:round/>
                      <a:headEnd type="none" w="med" len="med"/>
                      <a:tailEnd type="none" w="med" len="med"/>
                    </a:lnL>
                    <a:lnR w="9525" cap="flat" cmpd="sng" algn="ctr">
                      <a:solidFill>
                        <a:srgbClr val="D4D4D4"/>
                      </a:solidFill>
                      <a:prstDash val="solid"/>
                      <a:round/>
                      <a:headEnd type="none" w="med" len="med"/>
                      <a:tailEnd type="none" w="med" len="med"/>
                    </a:lnR>
                    <a:lnT>
                      <a:noFill/>
                    </a:lnT>
                    <a:lnB>
                      <a:noFill/>
                    </a:lnB>
                    <a:solidFill>
                      <a:srgbClr val="FFFFFF"/>
                    </a:solidFill>
                  </a:tcPr>
                </a:tc>
                <a:tc>
                  <a:txBody>
                    <a:bodyPr/>
                    <a:lstStyle/>
                    <a:p>
                      <a:pPr algn="l" fontAlgn="t"/>
                      <a:r>
                        <a:rPr lang="en-US" sz="1300">
                          <a:solidFill>
                            <a:srgbClr val="222222"/>
                          </a:solidFill>
                          <a:effectLst/>
                          <a:latin typeface="Rubik"/>
                        </a:rPr>
                        <a:t>$ 1,012.55</a:t>
                      </a:r>
                    </a:p>
                  </a:txBody>
                  <a:tcPr marL="68110" marR="68110" marT="34055" marB="34055">
                    <a:lnL w="9525" cap="flat" cmpd="sng" algn="ctr">
                      <a:solidFill>
                        <a:srgbClr val="D4D4D4"/>
                      </a:solidFill>
                      <a:prstDash val="solid"/>
                      <a:round/>
                      <a:headEnd type="none" w="med" len="med"/>
                      <a:tailEnd type="none" w="med" len="med"/>
                    </a:lnL>
                    <a:lnR>
                      <a:noFill/>
                    </a:lnR>
                    <a:lnT>
                      <a:noFill/>
                    </a:lnT>
                    <a:lnB>
                      <a:noFill/>
                    </a:lnB>
                    <a:solidFill>
                      <a:srgbClr val="FFFFFF"/>
                    </a:solidFill>
                  </a:tcPr>
                </a:tc>
                <a:extLst>
                  <a:ext uri="{0D108BD9-81ED-4DB2-BD59-A6C34878D82A}">
                    <a16:rowId xmlns:a16="http://schemas.microsoft.com/office/drawing/2014/main" val="999029074"/>
                  </a:ext>
                </a:extLst>
              </a:tr>
              <a:tr h="193186">
                <a:tc>
                  <a:txBody>
                    <a:bodyPr/>
                    <a:lstStyle/>
                    <a:p>
                      <a:pPr algn="l" fontAlgn="t"/>
                      <a:r>
                        <a:rPr lang="en-US" sz="1300">
                          <a:solidFill>
                            <a:srgbClr val="222222"/>
                          </a:solidFill>
                          <a:effectLst/>
                          <a:latin typeface="Rubik"/>
                        </a:rPr>
                        <a:t>4</a:t>
                      </a:r>
                    </a:p>
                  </a:txBody>
                  <a:tcPr marL="68110" marR="68110" marT="34055" marB="34055">
                    <a:lnL>
                      <a:noFill/>
                    </a:lnL>
                    <a:lnR w="9525" cap="flat" cmpd="sng" algn="ctr">
                      <a:solidFill>
                        <a:srgbClr val="D4D4D4"/>
                      </a:solidFill>
                      <a:prstDash val="solid"/>
                      <a:round/>
                      <a:headEnd type="none" w="med" len="med"/>
                      <a:tailEnd type="none" w="med" len="med"/>
                    </a:lnR>
                    <a:lnT>
                      <a:noFill/>
                    </a:lnT>
                    <a:lnB>
                      <a:noFill/>
                    </a:lnB>
                    <a:solidFill>
                      <a:srgbClr val="F7F7F7"/>
                    </a:solidFill>
                  </a:tcPr>
                </a:tc>
                <a:tc>
                  <a:txBody>
                    <a:bodyPr/>
                    <a:lstStyle/>
                    <a:p>
                      <a:pPr algn="l" fontAlgn="t"/>
                      <a:r>
                        <a:rPr lang="en-US" sz="1300">
                          <a:solidFill>
                            <a:srgbClr val="222222"/>
                          </a:solidFill>
                          <a:effectLst/>
                          <a:latin typeface="Rubik"/>
                        </a:rPr>
                        <a:t>$ 4.22</a:t>
                      </a:r>
                    </a:p>
                  </a:txBody>
                  <a:tcPr marL="68110" marR="68110" marT="34055" marB="34055">
                    <a:lnL w="9525" cap="flat" cmpd="sng" algn="ctr">
                      <a:solidFill>
                        <a:srgbClr val="D4D4D4"/>
                      </a:solidFill>
                      <a:prstDash val="solid"/>
                      <a:round/>
                      <a:headEnd type="none" w="med" len="med"/>
                      <a:tailEnd type="none" w="med" len="med"/>
                    </a:lnL>
                    <a:lnR w="9525" cap="flat" cmpd="sng" algn="ctr">
                      <a:solidFill>
                        <a:srgbClr val="D4D4D4"/>
                      </a:solidFill>
                      <a:prstDash val="solid"/>
                      <a:round/>
                      <a:headEnd type="none" w="med" len="med"/>
                      <a:tailEnd type="none" w="med" len="med"/>
                    </a:lnR>
                    <a:lnT>
                      <a:noFill/>
                    </a:lnT>
                    <a:lnB>
                      <a:noFill/>
                    </a:lnB>
                    <a:solidFill>
                      <a:srgbClr val="F7F7F7"/>
                    </a:solidFill>
                  </a:tcPr>
                </a:tc>
                <a:tc>
                  <a:txBody>
                    <a:bodyPr/>
                    <a:lstStyle/>
                    <a:p>
                      <a:pPr algn="l" fontAlgn="t"/>
                      <a:r>
                        <a:rPr lang="en-US" sz="1300">
                          <a:solidFill>
                            <a:srgbClr val="222222"/>
                          </a:solidFill>
                          <a:effectLst/>
                          <a:latin typeface="Rubik"/>
                        </a:rPr>
                        <a:t>$ 1,016.77</a:t>
                      </a:r>
                    </a:p>
                  </a:txBody>
                  <a:tcPr marL="68110" marR="68110" marT="34055" marB="34055">
                    <a:lnL w="9525" cap="flat" cmpd="sng" algn="ctr">
                      <a:solidFill>
                        <a:srgbClr val="D4D4D4"/>
                      </a:solidFill>
                      <a:prstDash val="solid"/>
                      <a:round/>
                      <a:headEnd type="none" w="med" len="med"/>
                      <a:tailEnd type="none" w="med" len="med"/>
                    </a:lnL>
                    <a:lnR>
                      <a:noFill/>
                    </a:lnR>
                    <a:lnT>
                      <a:noFill/>
                    </a:lnT>
                    <a:lnB>
                      <a:noFill/>
                    </a:lnB>
                    <a:solidFill>
                      <a:srgbClr val="F7F7F7"/>
                    </a:solidFill>
                  </a:tcPr>
                </a:tc>
                <a:extLst>
                  <a:ext uri="{0D108BD9-81ED-4DB2-BD59-A6C34878D82A}">
                    <a16:rowId xmlns:a16="http://schemas.microsoft.com/office/drawing/2014/main" val="4073617565"/>
                  </a:ext>
                </a:extLst>
              </a:tr>
              <a:tr h="193186">
                <a:tc>
                  <a:txBody>
                    <a:bodyPr/>
                    <a:lstStyle/>
                    <a:p>
                      <a:pPr algn="l" fontAlgn="t"/>
                      <a:r>
                        <a:rPr lang="en-US" sz="1300">
                          <a:solidFill>
                            <a:srgbClr val="222222"/>
                          </a:solidFill>
                          <a:effectLst/>
                          <a:latin typeface="Rubik"/>
                        </a:rPr>
                        <a:t>5</a:t>
                      </a:r>
                    </a:p>
                  </a:txBody>
                  <a:tcPr marL="68110" marR="68110" marT="34055" marB="34055">
                    <a:lnL>
                      <a:noFill/>
                    </a:lnL>
                    <a:lnR w="9525" cap="flat" cmpd="sng" algn="ctr">
                      <a:solidFill>
                        <a:srgbClr val="D4D4D4"/>
                      </a:solidFill>
                      <a:prstDash val="solid"/>
                      <a:round/>
                      <a:headEnd type="none" w="med" len="med"/>
                      <a:tailEnd type="none" w="med" len="med"/>
                    </a:lnR>
                    <a:lnT>
                      <a:noFill/>
                    </a:lnT>
                    <a:lnB>
                      <a:noFill/>
                    </a:lnB>
                    <a:solidFill>
                      <a:srgbClr val="FFFFFF"/>
                    </a:solidFill>
                  </a:tcPr>
                </a:tc>
                <a:tc>
                  <a:txBody>
                    <a:bodyPr/>
                    <a:lstStyle/>
                    <a:p>
                      <a:pPr algn="l" fontAlgn="t"/>
                      <a:r>
                        <a:rPr lang="en-US" sz="1300">
                          <a:solidFill>
                            <a:srgbClr val="222222"/>
                          </a:solidFill>
                          <a:effectLst/>
                          <a:latin typeface="Rubik"/>
                        </a:rPr>
                        <a:t>$ 4.24</a:t>
                      </a:r>
                    </a:p>
                  </a:txBody>
                  <a:tcPr marL="68110" marR="68110" marT="34055" marB="34055">
                    <a:lnL w="9525" cap="flat" cmpd="sng" algn="ctr">
                      <a:solidFill>
                        <a:srgbClr val="D4D4D4"/>
                      </a:solidFill>
                      <a:prstDash val="solid"/>
                      <a:round/>
                      <a:headEnd type="none" w="med" len="med"/>
                      <a:tailEnd type="none" w="med" len="med"/>
                    </a:lnL>
                    <a:lnR w="9525" cap="flat" cmpd="sng" algn="ctr">
                      <a:solidFill>
                        <a:srgbClr val="D4D4D4"/>
                      </a:solidFill>
                      <a:prstDash val="solid"/>
                      <a:round/>
                      <a:headEnd type="none" w="med" len="med"/>
                      <a:tailEnd type="none" w="med" len="med"/>
                    </a:lnR>
                    <a:lnT>
                      <a:noFill/>
                    </a:lnT>
                    <a:lnB>
                      <a:noFill/>
                    </a:lnB>
                    <a:solidFill>
                      <a:srgbClr val="FFFFFF"/>
                    </a:solidFill>
                  </a:tcPr>
                </a:tc>
                <a:tc>
                  <a:txBody>
                    <a:bodyPr/>
                    <a:lstStyle/>
                    <a:p>
                      <a:pPr algn="l" fontAlgn="t"/>
                      <a:r>
                        <a:rPr lang="en-US" sz="1300">
                          <a:solidFill>
                            <a:srgbClr val="222222"/>
                          </a:solidFill>
                          <a:effectLst/>
                          <a:latin typeface="Rubik"/>
                        </a:rPr>
                        <a:t>$ 1,021.01</a:t>
                      </a:r>
                    </a:p>
                  </a:txBody>
                  <a:tcPr marL="68110" marR="68110" marT="34055" marB="34055">
                    <a:lnL w="9525" cap="flat" cmpd="sng" algn="ctr">
                      <a:solidFill>
                        <a:srgbClr val="D4D4D4"/>
                      </a:solidFill>
                      <a:prstDash val="solid"/>
                      <a:round/>
                      <a:headEnd type="none" w="med" len="med"/>
                      <a:tailEnd type="none" w="med" len="med"/>
                    </a:lnL>
                    <a:lnR>
                      <a:noFill/>
                    </a:lnR>
                    <a:lnT>
                      <a:noFill/>
                    </a:lnT>
                    <a:lnB>
                      <a:noFill/>
                    </a:lnB>
                    <a:solidFill>
                      <a:srgbClr val="FFFFFF"/>
                    </a:solidFill>
                  </a:tcPr>
                </a:tc>
                <a:extLst>
                  <a:ext uri="{0D108BD9-81ED-4DB2-BD59-A6C34878D82A}">
                    <a16:rowId xmlns:a16="http://schemas.microsoft.com/office/drawing/2014/main" val="4138464618"/>
                  </a:ext>
                </a:extLst>
              </a:tr>
              <a:tr h="193186">
                <a:tc>
                  <a:txBody>
                    <a:bodyPr/>
                    <a:lstStyle/>
                    <a:p>
                      <a:pPr algn="l" fontAlgn="t"/>
                      <a:r>
                        <a:rPr lang="en-US" sz="1300">
                          <a:solidFill>
                            <a:srgbClr val="222222"/>
                          </a:solidFill>
                          <a:effectLst/>
                          <a:latin typeface="Rubik"/>
                        </a:rPr>
                        <a:t>6</a:t>
                      </a:r>
                    </a:p>
                  </a:txBody>
                  <a:tcPr marL="68110" marR="68110" marT="34055" marB="34055">
                    <a:lnL>
                      <a:noFill/>
                    </a:lnL>
                    <a:lnR w="9525" cap="flat" cmpd="sng" algn="ctr">
                      <a:solidFill>
                        <a:srgbClr val="D4D4D4"/>
                      </a:solidFill>
                      <a:prstDash val="solid"/>
                      <a:round/>
                      <a:headEnd type="none" w="med" len="med"/>
                      <a:tailEnd type="none" w="med" len="med"/>
                    </a:lnR>
                    <a:lnT>
                      <a:noFill/>
                    </a:lnT>
                    <a:lnB>
                      <a:noFill/>
                    </a:lnB>
                    <a:solidFill>
                      <a:srgbClr val="F7F7F7"/>
                    </a:solidFill>
                  </a:tcPr>
                </a:tc>
                <a:tc>
                  <a:txBody>
                    <a:bodyPr/>
                    <a:lstStyle/>
                    <a:p>
                      <a:pPr algn="l" fontAlgn="t"/>
                      <a:r>
                        <a:rPr lang="en-US" sz="1300">
                          <a:solidFill>
                            <a:srgbClr val="222222"/>
                          </a:solidFill>
                          <a:effectLst/>
                          <a:latin typeface="Rubik"/>
                        </a:rPr>
                        <a:t>$ 4.25</a:t>
                      </a:r>
                    </a:p>
                  </a:txBody>
                  <a:tcPr marL="68110" marR="68110" marT="34055" marB="34055">
                    <a:lnL w="9525" cap="flat" cmpd="sng" algn="ctr">
                      <a:solidFill>
                        <a:srgbClr val="D4D4D4"/>
                      </a:solidFill>
                      <a:prstDash val="solid"/>
                      <a:round/>
                      <a:headEnd type="none" w="med" len="med"/>
                      <a:tailEnd type="none" w="med" len="med"/>
                    </a:lnL>
                    <a:lnR w="9525" cap="flat" cmpd="sng" algn="ctr">
                      <a:solidFill>
                        <a:srgbClr val="D4D4D4"/>
                      </a:solidFill>
                      <a:prstDash val="solid"/>
                      <a:round/>
                      <a:headEnd type="none" w="med" len="med"/>
                      <a:tailEnd type="none" w="med" len="med"/>
                    </a:lnR>
                    <a:lnT>
                      <a:noFill/>
                    </a:lnT>
                    <a:lnB>
                      <a:noFill/>
                    </a:lnB>
                    <a:solidFill>
                      <a:srgbClr val="F7F7F7"/>
                    </a:solidFill>
                  </a:tcPr>
                </a:tc>
                <a:tc>
                  <a:txBody>
                    <a:bodyPr/>
                    <a:lstStyle/>
                    <a:p>
                      <a:pPr algn="l" fontAlgn="t"/>
                      <a:r>
                        <a:rPr lang="en-US" sz="1300">
                          <a:solidFill>
                            <a:srgbClr val="222222"/>
                          </a:solidFill>
                          <a:effectLst/>
                          <a:latin typeface="Rubik"/>
                        </a:rPr>
                        <a:t>$ 1,025.26</a:t>
                      </a:r>
                    </a:p>
                  </a:txBody>
                  <a:tcPr marL="68110" marR="68110" marT="34055" marB="34055">
                    <a:lnL w="9525" cap="flat" cmpd="sng" algn="ctr">
                      <a:solidFill>
                        <a:srgbClr val="D4D4D4"/>
                      </a:solidFill>
                      <a:prstDash val="solid"/>
                      <a:round/>
                      <a:headEnd type="none" w="med" len="med"/>
                      <a:tailEnd type="none" w="med" len="med"/>
                    </a:lnL>
                    <a:lnR>
                      <a:noFill/>
                    </a:lnR>
                    <a:lnT>
                      <a:noFill/>
                    </a:lnT>
                    <a:lnB>
                      <a:noFill/>
                    </a:lnB>
                    <a:solidFill>
                      <a:srgbClr val="F7F7F7"/>
                    </a:solidFill>
                  </a:tcPr>
                </a:tc>
                <a:extLst>
                  <a:ext uri="{0D108BD9-81ED-4DB2-BD59-A6C34878D82A}">
                    <a16:rowId xmlns:a16="http://schemas.microsoft.com/office/drawing/2014/main" val="4000747487"/>
                  </a:ext>
                </a:extLst>
              </a:tr>
              <a:tr h="193186">
                <a:tc>
                  <a:txBody>
                    <a:bodyPr/>
                    <a:lstStyle/>
                    <a:p>
                      <a:pPr algn="l" fontAlgn="t"/>
                      <a:r>
                        <a:rPr lang="en-US" sz="1300">
                          <a:solidFill>
                            <a:srgbClr val="222222"/>
                          </a:solidFill>
                          <a:effectLst/>
                          <a:latin typeface="Rubik"/>
                        </a:rPr>
                        <a:t>7</a:t>
                      </a:r>
                    </a:p>
                  </a:txBody>
                  <a:tcPr marL="68110" marR="68110" marT="34055" marB="34055">
                    <a:lnL>
                      <a:noFill/>
                    </a:lnL>
                    <a:lnR w="9525" cap="flat" cmpd="sng" algn="ctr">
                      <a:solidFill>
                        <a:srgbClr val="D4D4D4"/>
                      </a:solidFill>
                      <a:prstDash val="solid"/>
                      <a:round/>
                      <a:headEnd type="none" w="med" len="med"/>
                      <a:tailEnd type="none" w="med" len="med"/>
                    </a:lnR>
                    <a:lnT>
                      <a:noFill/>
                    </a:lnT>
                    <a:lnB>
                      <a:noFill/>
                    </a:lnB>
                    <a:solidFill>
                      <a:srgbClr val="FFFFFF"/>
                    </a:solidFill>
                  </a:tcPr>
                </a:tc>
                <a:tc>
                  <a:txBody>
                    <a:bodyPr/>
                    <a:lstStyle/>
                    <a:p>
                      <a:pPr algn="l" fontAlgn="t"/>
                      <a:r>
                        <a:rPr lang="en-US" sz="1300">
                          <a:solidFill>
                            <a:srgbClr val="222222"/>
                          </a:solidFill>
                          <a:effectLst/>
                          <a:latin typeface="Rubik"/>
                        </a:rPr>
                        <a:t>$ 4.27</a:t>
                      </a:r>
                    </a:p>
                  </a:txBody>
                  <a:tcPr marL="68110" marR="68110" marT="34055" marB="34055">
                    <a:lnL w="9525" cap="flat" cmpd="sng" algn="ctr">
                      <a:solidFill>
                        <a:srgbClr val="D4D4D4"/>
                      </a:solidFill>
                      <a:prstDash val="solid"/>
                      <a:round/>
                      <a:headEnd type="none" w="med" len="med"/>
                      <a:tailEnd type="none" w="med" len="med"/>
                    </a:lnL>
                    <a:lnR w="9525" cap="flat" cmpd="sng" algn="ctr">
                      <a:solidFill>
                        <a:srgbClr val="D4D4D4"/>
                      </a:solidFill>
                      <a:prstDash val="solid"/>
                      <a:round/>
                      <a:headEnd type="none" w="med" len="med"/>
                      <a:tailEnd type="none" w="med" len="med"/>
                    </a:lnR>
                    <a:lnT>
                      <a:noFill/>
                    </a:lnT>
                    <a:lnB>
                      <a:noFill/>
                    </a:lnB>
                    <a:solidFill>
                      <a:srgbClr val="FFFFFF"/>
                    </a:solidFill>
                  </a:tcPr>
                </a:tc>
                <a:tc>
                  <a:txBody>
                    <a:bodyPr/>
                    <a:lstStyle/>
                    <a:p>
                      <a:pPr algn="l" fontAlgn="t"/>
                      <a:r>
                        <a:rPr lang="en-US" sz="1300">
                          <a:solidFill>
                            <a:srgbClr val="222222"/>
                          </a:solidFill>
                          <a:effectLst/>
                          <a:latin typeface="Rubik"/>
                        </a:rPr>
                        <a:t>$ 1,029.53</a:t>
                      </a:r>
                    </a:p>
                  </a:txBody>
                  <a:tcPr marL="68110" marR="68110" marT="34055" marB="34055">
                    <a:lnL w="9525" cap="flat" cmpd="sng" algn="ctr">
                      <a:solidFill>
                        <a:srgbClr val="D4D4D4"/>
                      </a:solidFill>
                      <a:prstDash val="solid"/>
                      <a:round/>
                      <a:headEnd type="none" w="med" len="med"/>
                      <a:tailEnd type="none" w="med" len="med"/>
                    </a:lnL>
                    <a:lnR>
                      <a:noFill/>
                    </a:lnR>
                    <a:lnT>
                      <a:noFill/>
                    </a:lnT>
                    <a:lnB>
                      <a:noFill/>
                    </a:lnB>
                    <a:solidFill>
                      <a:srgbClr val="FFFFFF"/>
                    </a:solidFill>
                  </a:tcPr>
                </a:tc>
                <a:extLst>
                  <a:ext uri="{0D108BD9-81ED-4DB2-BD59-A6C34878D82A}">
                    <a16:rowId xmlns:a16="http://schemas.microsoft.com/office/drawing/2014/main" val="3904269287"/>
                  </a:ext>
                </a:extLst>
              </a:tr>
              <a:tr h="193186">
                <a:tc>
                  <a:txBody>
                    <a:bodyPr/>
                    <a:lstStyle/>
                    <a:p>
                      <a:pPr algn="l" fontAlgn="t"/>
                      <a:r>
                        <a:rPr lang="en-US" sz="1300">
                          <a:solidFill>
                            <a:srgbClr val="222222"/>
                          </a:solidFill>
                          <a:effectLst/>
                          <a:latin typeface="Rubik"/>
                        </a:rPr>
                        <a:t>8</a:t>
                      </a:r>
                    </a:p>
                  </a:txBody>
                  <a:tcPr marL="68110" marR="68110" marT="34055" marB="34055">
                    <a:lnL>
                      <a:noFill/>
                    </a:lnL>
                    <a:lnR w="9525" cap="flat" cmpd="sng" algn="ctr">
                      <a:solidFill>
                        <a:srgbClr val="D4D4D4"/>
                      </a:solidFill>
                      <a:prstDash val="solid"/>
                      <a:round/>
                      <a:headEnd type="none" w="med" len="med"/>
                      <a:tailEnd type="none" w="med" len="med"/>
                    </a:lnR>
                    <a:lnT>
                      <a:noFill/>
                    </a:lnT>
                    <a:lnB>
                      <a:noFill/>
                    </a:lnB>
                    <a:solidFill>
                      <a:srgbClr val="F7F7F7"/>
                    </a:solidFill>
                  </a:tcPr>
                </a:tc>
                <a:tc>
                  <a:txBody>
                    <a:bodyPr/>
                    <a:lstStyle/>
                    <a:p>
                      <a:pPr algn="l" fontAlgn="t"/>
                      <a:r>
                        <a:rPr lang="en-US" sz="1300">
                          <a:solidFill>
                            <a:srgbClr val="222222"/>
                          </a:solidFill>
                          <a:effectLst/>
                          <a:latin typeface="Rubik"/>
                        </a:rPr>
                        <a:t>$ 4.29</a:t>
                      </a:r>
                    </a:p>
                  </a:txBody>
                  <a:tcPr marL="68110" marR="68110" marT="34055" marB="34055">
                    <a:lnL w="9525" cap="flat" cmpd="sng" algn="ctr">
                      <a:solidFill>
                        <a:srgbClr val="D4D4D4"/>
                      </a:solidFill>
                      <a:prstDash val="solid"/>
                      <a:round/>
                      <a:headEnd type="none" w="med" len="med"/>
                      <a:tailEnd type="none" w="med" len="med"/>
                    </a:lnL>
                    <a:lnR w="9525" cap="flat" cmpd="sng" algn="ctr">
                      <a:solidFill>
                        <a:srgbClr val="D4D4D4"/>
                      </a:solidFill>
                      <a:prstDash val="solid"/>
                      <a:round/>
                      <a:headEnd type="none" w="med" len="med"/>
                      <a:tailEnd type="none" w="med" len="med"/>
                    </a:lnR>
                    <a:lnT>
                      <a:noFill/>
                    </a:lnT>
                    <a:lnB>
                      <a:noFill/>
                    </a:lnB>
                    <a:solidFill>
                      <a:srgbClr val="F7F7F7"/>
                    </a:solidFill>
                  </a:tcPr>
                </a:tc>
                <a:tc>
                  <a:txBody>
                    <a:bodyPr/>
                    <a:lstStyle/>
                    <a:p>
                      <a:pPr algn="l" fontAlgn="t"/>
                      <a:r>
                        <a:rPr lang="en-US" sz="1300">
                          <a:solidFill>
                            <a:srgbClr val="222222"/>
                          </a:solidFill>
                          <a:effectLst/>
                          <a:latin typeface="Rubik"/>
                        </a:rPr>
                        <a:t>$ 1,033.82</a:t>
                      </a:r>
                    </a:p>
                  </a:txBody>
                  <a:tcPr marL="68110" marR="68110" marT="34055" marB="34055">
                    <a:lnL w="9525" cap="flat" cmpd="sng" algn="ctr">
                      <a:solidFill>
                        <a:srgbClr val="D4D4D4"/>
                      </a:solidFill>
                      <a:prstDash val="solid"/>
                      <a:round/>
                      <a:headEnd type="none" w="med" len="med"/>
                      <a:tailEnd type="none" w="med" len="med"/>
                    </a:lnL>
                    <a:lnR>
                      <a:noFill/>
                    </a:lnR>
                    <a:lnT>
                      <a:noFill/>
                    </a:lnT>
                    <a:lnB>
                      <a:noFill/>
                    </a:lnB>
                    <a:solidFill>
                      <a:srgbClr val="F7F7F7"/>
                    </a:solidFill>
                  </a:tcPr>
                </a:tc>
                <a:extLst>
                  <a:ext uri="{0D108BD9-81ED-4DB2-BD59-A6C34878D82A}">
                    <a16:rowId xmlns:a16="http://schemas.microsoft.com/office/drawing/2014/main" val="1701348432"/>
                  </a:ext>
                </a:extLst>
              </a:tr>
              <a:tr h="193186">
                <a:tc>
                  <a:txBody>
                    <a:bodyPr/>
                    <a:lstStyle/>
                    <a:p>
                      <a:pPr algn="l" fontAlgn="t"/>
                      <a:r>
                        <a:rPr lang="en-US" sz="1300">
                          <a:solidFill>
                            <a:srgbClr val="222222"/>
                          </a:solidFill>
                          <a:effectLst/>
                          <a:latin typeface="Rubik"/>
                        </a:rPr>
                        <a:t>9</a:t>
                      </a:r>
                    </a:p>
                  </a:txBody>
                  <a:tcPr marL="68110" marR="68110" marT="34055" marB="34055">
                    <a:lnL>
                      <a:noFill/>
                    </a:lnL>
                    <a:lnR w="9525" cap="flat" cmpd="sng" algn="ctr">
                      <a:solidFill>
                        <a:srgbClr val="D4D4D4"/>
                      </a:solidFill>
                      <a:prstDash val="solid"/>
                      <a:round/>
                      <a:headEnd type="none" w="med" len="med"/>
                      <a:tailEnd type="none" w="med" len="med"/>
                    </a:lnR>
                    <a:lnT>
                      <a:noFill/>
                    </a:lnT>
                    <a:lnB>
                      <a:noFill/>
                    </a:lnB>
                    <a:solidFill>
                      <a:srgbClr val="FFFFFF"/>
                    </a:solidFill>
                  </a:tcPr>
                </a:tc>
                <a:tc>
                  <a:txBody>
                    <a:bodyPr/>
                    <a:lstStyle/>
                    <a:p>
                      <a:pPr algn="l" fontAlgn="t"/>
                      <a:r>
                        <a:rPr lang="en-US" sz="1300">
                          <a:solidFill>
                            <a:srgbClr val="222222"/>
                          </a:solidFill>
                          <a:effectLst/>
                          <a:latin typeface="Rubik"/>
                        </a:rPr>
                        <a:t>$ 4.31</a:t>
                      </a:r>
                    </a:p>
                  </a:txBody>
                  <a:tcPr marL="68110" marR="68110" marT="34055" marB="34055">
                    <a:lnL w="9525" cap="flat" cmpd="sng" algn="ctr">
                      <a:solidFill>
                        <a:srgbClr val="D4D4D4"/>
                      </a:solidFill>
                      <a:prstDash val="solid"/>
                      <a:round/>
                      <a:headEnd type="none" w="med" len="med"/>
                      <a:tailEnd type="none" w="med" len="med"/>
                    </a:lnL>
                    <a:lnR w="9525" cap="flat" cmpd="sng" algn="ctr">
                      <a:solidFill>
                        <a:srgbClr val="D4D4D4"/>
                      </a:solidFill>
                      <a:prstDash val="solid"/>
                      <a:round/>
                      <a:headEnd type="none" w="med" len="med"/>
                      <a:tailEnd type="none" w="med" len="med"/>
                    </a:lnR>
                    <a:lnT>
                      <a:noFill/>
                    </a:lnT>
                    <a:lnB>
                      <a:noFill/>
                    </a:lnB>
                    <a:solidFill>
                      <a:srgbClr val="FFFFFF"/>
                    </a:solidFill>
                  </a:tcPr>
                </a:tc>
                <a:tc>
                  <a:txBody>
                    <a:bodyPr/>
                    <a:lstStyle/>
                    <a:p>
                      <a:pPr algn="l" fontAlgn="t"/>
                      <a:r>
                        <a:rPr lang="en-US" sz="1300">
                          <a:solidFill>
                            <a:srgbClr val="222222"/>
                          </a:solidFill>
                          <a:effectLst/>
                          <a:latin typeface="Rubik"/>
                        </a:rPr>
                        <a:t>$ 1,038.13</a:t>
                      </a:r>
                    </a:p>
                  </a:txBody>
                  <a:tcPr marL="68110" marR="68110" marT="34055" marB="34055">
                    <a:lnL w="9525" cap="flat" cmpd="sng" algn="ctr">
                      <a:solidFill>
                        <a:srgbClr val="D4D4D4"/>
                      </a:solidFill>
                      <a:prstDash val="solid"/>
                      <a:round/>
                      <a:headEnd type="none" w="med" len="med"/>
                      <a:tailEnd type="none" w="med" len="med"/>
                    </a:lnL>
                    <a:lnR>
                      <a:noFill/>
                    </a:lnR>
                    <a:lnT>
                      <a:noFill/>
                    </a:lnT>
                    <a:lnB>
                      <a:noFill/>
                    </a:lnB>
                    <a:solidFill>
                      <a:srgbClr val="FFFFFF"/>
                    </a:solidFill>
                  </a:tcPr>
                </a:tc>
                <a:extLst>
                  <a:ext uri="{0D108BD9-81ED-4DB2-BD59-A6C34878D82A}">
                    <a16:rowId xmlns:a16="http://schemas.microsoft.com/office/drawing/2014/main" val="4220746738"/>
                  </a:ext>
                </a:extLst>
              </a:tr>
              <a:tr h="193186">
                <a:tc>
                  <a:txBody>
                    <a:bodyPr/>
                    <a:lstStyle/>
                    <a:p>
                      <a:pPr algn="l" fontAlgn="t"/>
                      <a:r>
                        <a:rPr lang="en-US" sz="1300">
                          <a:solidFill>
                            <a:srgbClr val="222222"/>
                          </a:solidFill>
                          <a:effectLst/>
                          <a:latin typeface="Rubik"/>
                        </a:rPr>
                        <a:t>10</a:t>
                      </a:r>
                    </a:p>
                  </a:txBody>
                  <a:tcPr marL="68110" marR="68110" marT="34055" marB="34055">
                    <a:lnL>
                      <a:noFill/>
                    </a:lnL>
                    <a:lnR w="9525" cap="flat" cmpd="sng" algn="ctr">
                      <a:solidFill>
                        <a:srgbClr val="D4D4D4"/>
                      </a:solidFill>
                      <a:prstDash val="solid"/>
                      <a:round/>
                      <a:headEnd type="none" w="med" len="med"/>
                      <a:tailEnd type="none" w="med" len="med"/>
                    </a:lnR>
                    <a:lnT>
                      <a:noFill/>
                    </a:lnT>
                    <a:lnB>
                      <a:noFill/>
                    </a:lnB>
                    <a:solidFill>
                      <a:srgbClr val="F7F7F7"/>
                    </a:solidFill>
                  </a:tcPr>
                </a:tc>
                <a:tc>
                  <a:txBody>
                    <a:bodyPr/>
                    <a:lstStyle/>
                    <a:p>
                      <a:pPr algn="l" fontAlgn="t"/>
                      <a:r>
                        <a:rPr lang="en-US" sz="1300">
                          <a:solidFill>
                            <a:srgbClr val="222222"/>
                          </a:solidFill>
                          <a:effectLst/>
                          <a:latin typeface="Rubik"/>
                        </a:rPr>
                        <a:t>$ 4.33</a:t>
                      </a:r>
                    </a:p>
                  </a:txBody>
                  <a:tcPr marL="68110" marR="68110" marT="34055" marB="34055">
                    <a:lnL w="9525" cap="flat" cmpd="sng" algn="ctr">
                      <a:solidFill>
                        <a:srgbClr val="D4D4D4"/>
                      </a:solidFill>
                      <a:prstDash val="solid"/>
                      <a:round/>
                      <a:headEnd type="none" w="med" len="med"/>
                      <a:tailEnd type="none" w="med" len="med"/>
                    </a:lnL>
                    <a:lnR w="9525" cap="flat" cmpd="sng" algn="ctr">
                      <a:solidFill>
                        <a:srgbClr val="D4D4D4"/>
                      </a:solidFill>
                      <a:prstDash val="solid"/>
                      <a:round/>
                      <a:headEnd type="none" w="med" len="med"/>
                      <a:tailEnd type="none" w="med" len="med"/>
                    </a:lnR>
                    <a:lnT>
                      <a:noFill/>
                    </a:lnT>
                    <a:lnB>
                      <a:noFill/>
                    </a:lnB>
                    <a:solidFill>
                      <a:srgbClr val="F7F7F7"/>
                    </a:solidFill>
                  </a:tcPr>
                </a:tc>
                <a:tc>
                  <a:txBody>
                    <a:bodyPr/>
                    <a:lstStyle/>
                    <a:p>
                      <a:pPr algn="l" fontAlgn="t"/>
                      <a:r>
                        <a:rPr lang="en-US" sz="1300">
                          <a:solidFill>
                            <a:srgbClr val="222222"/>
                          </a:solidFill>
                          <a:effectLst/>
                          <a:latin typeface="Rubik"/>
                        </a:rPr>
                        <a:t>$ 1,042.46</a:t>
                      </a:r>
                    </a:p>
                  </a:txBody>
                  <a:tcPr marL="68110" marR="68110" marT="34055" marB="34055">
                    <a:lnL w="9525" cap="flat" cmpd="sng" algn="ctr">
                      <a:solidFill>
                        <a:srgbClr val="D4D4D4"/>
                      </a:solidFill>
                      <a:prstDash val="solid"/>
                      <a:round/>
                      <a:headEnd type="none" w="med" len="med"/>
                      <a:tailEnd type="none" w="med" len="med"/>
                    </a:lnL>
                    <a:lnR>
                      <a:noFill/>
                    </a:lnR>
                    <a:lnT>
                      <a:noFill/>
                    </a:lnT>
                    <a:lnB>
                      <a:noFill/>
                    </a:lnB>
                    <a:solidFill>
                      <a:srgbClr val="F7F7F7"/>
                    </a:solidFill>
                  </a:tcPr>
                </a:tc>
                <a:extLst>
                  <a:ext uri="{0D108BD9-81ED-4DB2-BD59-A6C34878D82A}">
                    <a16:rowId xmlns:a16="http://schemas.microsoft.com/office/drawing/2014/main" val="761145820"/>
                  </a:ext>
                </a:extLst>
              </a:tr>
              <a:tr h="193186">
                <a:tc>
                  <a:txBody>
                    <a:bodyPr/>
                    <a:lstStyle/>
                    <a:p>
                      <a:pPr algn="l" fontAlgn="t"/>
                      <a:r>
                        <a:rPr lang="en-US" sz="1300">
                          <a:solidFill>
                            <a:srgbClr val="222222"/>
                          </a:solidFill>
                          <a:effectLst/>
                          <a:latin typeface="Rubik"/>
                        </a:rPr>
                        <a:t>11</a:t>
                      </a:r>
                    </a:p>
                  </a:txBody>
                  <a:tcPr marL="68110" marR="68110" marT="34055" marB="34055">
                    <a:lnL>
                      <a:noFill/>
                    </a:lnL>
                    <a:lnR w="9525" cap="flat" cmpd="sng" algn="ctr">
                      <a:solidFill>
                        <a:srgbClr val="D4D4D4"/>
                      </a:solidFill>
                      <a:prstDash val="solid"/>
                      <a:round/>
                      <a:headEnd type="none" w="med" len="med"/>
                      <a:tailEnd type="none" w="med" len="med"/>
                    </a:lnR>
                    <a:lnT>
                      <a:noFill/>
                    </a:lnT>
                    <a:lnB>
                      <a:noFill/>
                    </a:lnB>
                    <a:solidFill>
                      <a:srgbClr val="FFFFFF"/>
                    </a:solidFill>
                  </a:tcPr>
                </a:tc>
                <a:tc>
                  <a:txBody>
                    <a:bodyPr/>
                    <a:lstStyle/>
                    <a:p>
                      <a:pPr algn="l" fontAlgn="t"/>
                      <a:r>
                        <a:rPr lang="en-US" sz="1300">
                          <a:solidFill>
                            <a:srgbClr val="222222"/>
                          </a:solidFill>
                          <a:effectLst/>
                          <a:latin typeface="Rubik"/>
                        </a:rPr>
                        <a:t>$ 4.34</a:t>
                      </a:r>
                    </a:p>
                  </a:txBody>
                  <a:tcPr marL="68110" marR="68110" marT="34055" marB="34055">
                    <a:lnL w="9525" cap="flat" cmpd="sng" algn="ctr">
                      <a:solidFill>
                        <a:srgbClr val="D4D4D4"/>
                      </a:solidFill>
                      <a:prstDash val="solid"/>
                      <a:round/>
                      <a:headEnd type="none" w="med" len="med"/>
                      <a:tailEnd type="none" w="med" len="med"/>
                    </a:lnL>
                    <a:lnR w="9525" cap="flat" cmpd="sng" algn="ctr">
                      <a:solidFill>
                        <a:srgbClr val="D4D4D4"/>
                      </a:solidFill>
                      <a:prstDash val="solid"/>
                      <a:round/>
                      <a:headEnd type="none" w="med" len="med"/>
                      <a:tailEnd type="none" w="med" len="med"/>
                    </a:lnR>
                    <a:lnT>
                      <a:noFill/>
                    </a:lnT>
                    <a:lnB>
                      <a:noFill/>
                    </a:lnB>
                    <a:solidFill>
                      <a:srgbClr val="FFFFFF"/>
                    </a:solidFill>
                  </a:tcPr>
                </a:tc>
                <a:tc>
                  <a:txBody>
                    <a:bodyPr/>
                    <a:lstStyle/>
                    <a:p>
                      <a:pPr algn="l" fontAlgn="t"/>
                      <a:r>
                        <a:rPr lang="en-US" sz="1300">
                          <a:solidFill>
                            <a:srgbClr val="222222"/>
                          </a:solidFill>
                          <a:effectLst/>
                          <a:latin typeface="Rubik"/>
                        </a:rPr>
                        <a:t>$ 1,046.80</a:t>
                      </a:r>
                    </a:p>
                  </a:txBody>
                  <a:tcPr marL="68110" marR="68110" marT="34055" marB="34055">
                    <a:lnL w="9525" cap="flat" cmpd="sng" algn="ctr">
                      <a:solidFill>
                        <a:srgbClr val="D4D4D4"/>
                      </a:solidFill>
                      <a:prstDash val="solid"/>
                      <a:round/>
                      <a:headEnd type="none" w="med" len="med"/>
                      <a:tailEnd type="none" w="med" len="med"/>
                    </a:lnL>
                    <a:lnR>
                      <a:noFill/>
                    </a:lnR>
                    <a:lnT>
                      <a:noFill/>
                    </a:lnT>
                    <a:lnB>
                      <a:noFill/>
                    </a:lnB>
                    <a:solidFill>
                      <a:srgbClr val="FFFFFF"/>
                    </a:solidFill>
                  </a:tcPr>
                </a:tc>
                <a:extLst>
                  <a:ext uri="{0D108BD9-81ED-4DB2-BD59-A6C34878D82A}">
                    <a16:rowId xmlns:a16="http://schemas.microsoft.com/office/drawing/2014/main" val="2282385154"/>
                  </a:ext>
                </a:extLst>
              </a:tr>
              <a:tr h="193186">
                <a:tc>
                  <a:txBody>
                    <a:bodyPr/>
                    <a:lstStyle/>
                    <a:p>
                      <a:pPr algn="l" fontAlgn="t"/>
                      <a:r>
                        <a:rPr lang="en-US" sz="1300">
                          <a:solidFill>
                            <a:srgbClr val="222222"/>
                          </a:solidFill>
                          <a:effectLst/>
                          <a:latin typeface="Rubik"/>
                        </a:rPr>
                        <a:t>12</a:t>
                      </a:r>
                    </a:p>
                  </a:txBody>
                  <a:tcPr marL="68110" marR="68110" marT="34055" marB="34055">
                    <a:lnL>
                      <a:noFill/>
                    </a:lnL>
                    <a:lnR w="9525" cap="flat" cmpd="sng" algn="ctr">
                      <a:solidFill>
                        <a:srgbClr val="D4D4D4"/>
                      </a:solidFill>
                      <a:prstDash val="solid"/>
                      <a:round/>
                      <a:headEnd type="none" w="med" len="med"/>
                      <a:tailEnd type="none" w="med" len="med"/>
                    </a:lnR>
                    <a:lnT>
                      <a:noFill/>
                    </a:lnT>
                    <a:lnB>
                      <a:noFill/>
                    </a:lnB>
                    <a:solidFill>
                      <a:srgbClr val="F7F7F7"/>
                    </a:solidFill>
                  </a:tcPr>
                </a:tc>
                <a:tc>
                  <a:txBody>
                    <a:bodyPr/>
                    <a:lstStyle/>
                    <a:p>
                      <a:pPr algn="l" fontAlgn="t"/>
                      <a:r>
                        <a:rPr lang="en-US" sz="1300">
                          <a:solidFill>
                            <a:srgbClr val="222222"/>
                          </a:solidFill>
                          <a:effectLst/>
                          <a:latin typeface="Rubik"/>
                        </a:rPr>
                        <a:t>$ 4.36</a:t>
                      </a:r>
                    </a:p>
                  </a:txBody>
                  <a:tcPr marL="68110" marR="68110" marT="34055" marB="34055">
                    <a:lnL w="9525" cap="flat" cmpd="sng" algn="ctr">
                      <a:solidFill>
                        <a:srgbClr val="D4D4D4"/>
                      </a:solidFill>
                      <a:prstDash val="solid"/>
                      <a:round/>
                      <a:headEnd type="none" w="med" len="med"/>
                      <a:tailEnd type="none" w="med" len="med"/>
                    </a:lnL>
                    <a:lnR w="9525" cap="flat" cmpd="sng" algn="ctr">
                      <a:solidFill>
                        <a:srgbClr val="D4D4D4"/>
                      </a:solidFill>
                      <a:prstDash val="solid"/>
                      <a:round/>
                      <a:headEnd type="none" w="med" len="med"/>
                      <a:tailEnd type="none" w="med" len="med"/>
                    </a:lnR>
                    <a:lnT>
                      <a:noFill/>
                    </a:lnT>
                    <a:lnB>
                      <a:noFill/>
                    </a:lnB>
                    <a:solidFill>
                      <a:srgbClr val="F7F7F7"/>
                    </a:solidFill>
                  </a:tcPr>
                </a:tc>
                <a:tc>
                  <a:txBody>
                    <a:bodyPr/>
                    <a:lstStyle/>
                    <a:p>
                      <a:pPr algn="l" fontAlgn="t"/>
                      <a:r>
                        <a:rPr lang="en-US" sz="1300" dirty="0">
                          <a:solidFill>
                            <a:srgbClr val="222222"/>
                          </a:solidFill>
                          <a:effectLst/>
                          <a:latin typeface="Rubik"/>
                        </a:rPr>
                        <a:t>$ 1,051.16</a:t>
                      </a:r>
                    </a:p>
                  </a:txBody>
                  <a:tcPr marL="68110" marR="68110" marT="34055" marB="34055">
                    <a:lnL w="9525" cap="flat" cmpd="sng" algn="ctr">
                      <a:solidFill>
                        <a:srgbClr val="D4D4D4"/>
                      </a:solidFill>
                      <a:prstDash val="solid"/>
                      <a:round/>
                      <a:headEnd type="none" w="med" len="med"/>
                      <a:tailEnd type="none" w="med" len="med"/>
                    </a:lnL>
                    <a:lnR>
                      <a:noFill/>
                    </a:lnR>
                    <a:lnT>
                      <a:noFill/>
                    </a:lnT>
                    <a:lnB>
                      <a:noFill/>
                    </a:lnB>
                    <a:solidFill>
                      <a:srgbClr val="F7F7F7"/>
                    </a:solidFill>
                  </a:tcPr>
                </a:tc>
                <a:extLst>
                  <a:ext uri="{0D108BD9-81ED-4DB2-BD59-A6C34878D82A}">
                    <a16:rowId xmlns:a16="http://schemas.microsoft.com/office/drawing/2014/main" val="1709271029"/>
                  </a:ext>
                </a:extLst>
              </a:tr>
            </a:tbl>
          </a:graphicData>
        </a:graphic>
      </p:graphicFrame>
    </p:spTree>
    <p:extLst>
      <p:ext uri="{BB962C8B-B14F-4D97-AF65-F5344CB8AC3E}">
        <p14:creationId xmlns:p14="http://schemas.microsoft.com/office/powerpoint/2010/main" val="245482588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Circuit</Template>
  <TotalTime>1098</TotalTime>
  <Words>1043</Words>
  <Application>Microsoft Macintosh PowerPoint</Application>
  <PresentationFormat>Widescreen</PresentationFormat>
  <Paragraphs>100</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Rubik</vt:lpstr>
      <vt:lpstr>Tw Cen MT</vt:lpstr>
      <vt:lpstr>Circuit</vt:lpstr>
      <vt:lpstr>Final PRoJEct CS 131: INTEREST RATE AND APY%</vt:lpstr>
      <vt:lpstr>Bitcoin brief detail</vt:lpstr>
      <vt:lpstr>Global issues on bitcoin and life changing situation</vt:lpstr>
      <vt:lpstr>Optimal Decision in game theory for trading </vt:lpstr>
      <vt:lpstr>Havling timeline in cryptography prices</vt:lpstr>
      <vt:lpstr>recursive function sample</vt:lpstr>
      <vt:lpstr>Recursively algorithms &amp; By looping</vt:lpstr>
      <vt:lpstr>Different in Apr% and APY%</vt:lpstr>
      <vt:lpstr>Calculation of APY%</vt:lpstr>
      <vt:lpstr>Sample code of calculation APY</vt:lpstr>
      <vt:lpstr>GOODBYE CS 131</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Final PRoJEct CS 131: INTEREST RATE AND APY%</dc:title>
  <dc:creator>Sitthiphol Yuwanaboon</dc:creator>
  <cp:lastModifiedBy>Sitthiphol Yuwanaboon</cp:lastModifiedBy>
  <cp:revision>2</cp:revision>
  <dcterms:created xsi:type="dcterms:W3CDTF">2021-05-29T03:57:25Z</dcterms:created>
  <dcterms:modified xsi:type="dcterms:W3CDTF">2021-05-29T22:15:34Z</dcterms:modified>
</cp:coreProperties>
</file>

<file path=docProps/thumbnail.jpeg>
</file>